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  <p:sldMasterId id="2147483742" r:id="rId2"/>
    <p:sldMasterId id="2147483727" r:id="rId3"/>
    <p:sldMasterId id="2147483712" r:id="rId4"/>
  </p:sldMasterIdLst>
  <p:notesMasterIdLst>
    <p:notesMasterId r:id="rId46"/>
  </p:notesMasterIdLst>
  <p:handoutMasterIdLst>
    <p:handoutMasterId r:id="rId47"/>
  </p:handoutMasterIdLst>
  <p:sldIdLst>
    <p:sldId id="258" r:id="rId5"/>
    <p:sldId id="460" r:id="rId6"/>
    <p:sldId id="462" r:id="rId7"/>
    <p:sldId id="433" r:id="rId8"/>
    <p:sldId id="528" r:id="rId9"/>
    <p:sldId id="484" r:id="rId10"/>
    <p:sldId id="454" r:id="rId11"/>
    <p:sldId id="530" r:id="rId12"/>
    <p:sldId id="505" r:id="rId13"/>
    <p:sldId id="501" r:id="rId14"/>
    <p:sldId id="500" r:id="rId15"/>
    <p:sldId id="495" r:id="rId16"/>
    <p:sldId id="508" r:id="rId17"/>
    <p:sldId id="494" r:id="rId18"/>
    <p:sldId id="509" r:id="rId19"/>
    <p:sldId id="497" r:id="rId20"/>
    <p:sldId id="477" r:id="rId21"/>
    <p:sldId id="507" r:id="rId22"/>
    <p:sldId id="315" r:id="rId23"/>
    <p:sldId id="488" r:id="rId24"/>
    <p:sldId id="487" r:id="rId25"/>
    <p:sldId id="444" r:id="rId26"/>
    <p:sldId id="519" r:id="rId27"/>
    <p:sldId id="511" r:id="rId28"/>
    <p:sldId id="539" r:id="rId29"/>
    <p:sldId id="520" r:id="rId30"/>
    <p:sldId id="545" r:id="rId31"/>
    <p:sldId id="514" r:id="rId32"/>
    <p:sldId id="515" r:id="rId33"/>
    <p:sldId id="531" r:id="rId34"/>
    <p:sldId id="532" r:id="rId35"/>
    <p:sldId id="534" r:id="rId36"/>
    <p:sldId id="546" r:id="rId37"/>
    <p:sldId id="538" r:id="rId38"/>
    <p:sldId id="543" r:id="rId39"/>
    <p:sldId id="544" r:id="rId40"/>
    <p:sldId id="475" r:id="rId41"/>
    <p:sldId id="527" r:id="rId42"/>
    <p:sldId id="521" r:id="rId43"/>
    <p:sldId id="522" r:id="rId44"/>
    <p:sldId id="474" r:id="rId45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B6CFD7"/>
    <a:srgbClr val="92B6DE"/>
    <a:srgbClr val="6DA1DA"/>
    <a:srgbClr val="5B9BE2"/>
    <a:srgbClr val="000093"/>
    <a:srgbClr val="91BEB8"/>
    <a:srgbClr val="69DAE9"/>
    <a:srgbClr val="B7EB2E"/>
    <a:srgbClr val="9DD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76"/>
    <p:restoredTop sz="86378"/>
  </p:normalViewPr>
  <p:slideViewPr>
    <p:cSldViewPr snapToGrid="0" snapToObjects="1">
      <p:cViewPr varScale="1">
        <p:scale>
          <a:sx n="123" d="100"/>
          <a:sy n="123" d="100"/>
        </p:scale>
        <p:origin x="200" y="176"/>
      </p:cViewPr>
      <p:guideLst/>
    </p:cSldViewPr>
  </p:slideViewPr>
  <p:outlineViewPr>
    <p:cViewPr>
      <p:scale>
        <a:sx n="33" d="100"/>
        <a:sy n="33" d="100"/>
      </p:scale>
      <p:origin x="0" y="-10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66" d="100"/>
          <a:sy n="266" d="100"/>
        </p:scale>
        <p:origin x="58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package" Target="../embeddings/Microsoft_Excel_Worksheet3.xlsx"/><Relationship Id="rId5" Type="http://schemas.openxmlformats.org/officeDocument/2006/relationships/chartUserShapes" Target="../drawings/drawing3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Relationship Id="rId2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02974628171"/>
          <c:y val="0.203417906095071"/>
          <c:w val="0.81953280839895"/>
          <c:h val="0.6419292865583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0"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Direct sales to customers</c:v>
                </c:pt>
                <c:pt idx="1">
                  <c:v>Sales via dealerships</c:v>
                </c:pt>
                <c:pt idx="2">
                  <c:v>Mobility service provider</c:v>
                </c:pt>
                <c:pt idx="3">
                  <c:v>Manufacture vehicles for ITC's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0.36</c:v>
                </c:pt>
                <c:pt idx="1">
                  <c:v>0.25</c:v>
                </c:pt>
                <c:pt idx="2">
                  <c:v>0.23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100"/>
        <c:axId val="-1059512064"/>
        <c:axId val="-1059081136"/>
      </c:barChart>
      <c:catAx>
        <c:axId val="-105951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10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1059081136"/>
        <c:crosses val="autoZero"/>
        <c:auto val="0"/>
        <c:lblAlgn val="ctr"/>
        <c:lblOffset val="10"/>
        <c:noMultiLvlLbl val="0"/>
      </c:catAx>
      <c:valAx>
        <c:axId val="-1059081136"/>
        <c:scaling>
          <c:orientation val="minMax"/>
          <c:max val="0.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1059512064"/>
        <c:crosses val="autoZero"/>
        <c:crossBetween val="between"/>
        <c:majorUnit val="0.1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02974628171"/>
          <c:y val="0.171850710313922"/>
          <c:w val="0.695921697287839"/>
          <c:h val="0.7234779024378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Depreciation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3818.75</c:v>
                </c:pt>
                <c:pt idx="1">
                  <c:v>1446.144</c:v>
                </c:pt>
                <c:pt idx="2">
                  <c:v>723.0720000000001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Fuel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1950.0</c:v>
                </c:pt>
                <c:pt idx="1">
                  <c:v>597.4080000000001</c:v>
                </c:pt>
                <c:pt idx="2">
                  <c:v>298.7040000000001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Maintenance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Sheet1!$D$2:$D$4</c:f>
              <c:numCache>
                <c:formatCode>"$"#,##0</c:formatCode>
                <c:ptCount val="3"/>
                <c:pt idx="0">
                  <c:v>893.75</c:v>
                </c:pt>
                <c:pt idx="1">
                  <c:v>321.552</c:v>
                </c:pt>
                <c:pt idx="2">
                  <c:v>160.776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Insurance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Sheet1!$E$2:$E$4</c:f>
              <c:numCache>
                <c:formatCode>"$"#,##0</c:formatCode>
                <c:ptCount val="3"/>
                <c:pt idx="0">
                  <c:v>812.5</c:v>
                </c:pt>
                <c:pt idx="1">
                  <c:v>311.136</c:v>
                </c:pt>
                <c:pt idx="2">
                  <c:v>155.568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Interest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2"/>
              </a:solidFill>
            </a:ln>
            <a:effectLst/>
            <a:sp3d/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Sheet1!$F$2:$F$4</c:f>
              <c:numCache>
                <c:formatCode>"$"#,##0</c:formatCode>
                <c:ptCount val="3"/>
                <c:pt idx="0">
                  <c:v>325.0</c:v>
                </c:pt>
                <c:pt idx="1">
                  <c:v>496.9440000000001</c:v>
                </c:pt>
                <c:pt idx="2">
                  <c:v>248.472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Taxes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CR median sedan</c:v>
                </c:pt>
                <c:pt idx="1">
                  <c:v>RoboTaxi-solo</c:v>
                </c:pt>
                <c:pt idx="2">
                  <c:v>RoboTaxi-ride share</c:v>
                </c:pt>
              </c:strCache>
            </c:strRef>
          </c:cat>
          <c:val>
            <c:numRef>
              <c:f>Sheet1!$G$2:$G$4</c:f>
              <c:numCache>
                <c:formatCode>"$"#,##0</c:formatCode>
                <c:ptCount val="3"/>
                <c:pt idx="0">
                  <c:v>325.0</c:v>
                </c:pt>
                <c:pt idx="1">
                  <c:v>186.816</c:v>
                </c:pt>
                <c:pt idx="2">
                  <c:v>93.408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100"/>
        <c:axId val="-959985152"/>
        <c:axId val="-959983376"/>
      </c:barChart>
      <c:catAx>
        <c:axId val="-95998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10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959983376"/>
        <c:crosses val="autoZero"/>
        <c:auto val="0"/>
        <c:lblAlgn val="ctr"/>
        <c:lblOffset val="10"/>
        <c:noMultiLvlLbl val="0"/>
      </c:catAx>
      <c:valAx>
        <c:axId val="-959983376"/>
        <c:scaling>
          <c:orientation val="minMax"/>
          <c:max val="8999.0"/>
          <c:min val="0.0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959985152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99015966754156"/>
          <c:y val="0.246114426979605"/>
          <c:w val="0.200984033245844"/>
          <c:h val="0.507770938906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1" u="none" strike="noStrike" kern="1200" baseline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111388838702268"/>
          <c:y val="0.0682405949256343"/>
          <c:w val="0.885663196869392"/>
          <c:h val="0.9299464858559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1">
                      <a:shade val="10000"/>
                      <a:satMod val="135000"/>
                    </a:schemeClr>
                    <a:schemeClr val="accent1">
                      <a:satMod val="150000"/>
                      <a:lumMod val="110000"/>
                    </a:schemeClr>
                  </a:duotone>
                </a:blip>
                <a:stretch/>
              </a:blipFill>
              <a:ln>
                <a:noFill/>
              </a:ln>
              <a:effectLst>
                <a:outerShdw blurRad="101600" dist="25400" dir="4800000" sx="103000" sy="103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3000000"/>
                </a:lightRig>
              </a:scene3d>
              <a:sp3d prstMaterial="softEdge">
                <a:bevelT w="0" h="0"/>
              </a:sp3d>
            </c:spPr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2">
                      <a:shade val="10000"/>
                      <a:satMod val="135000"/>
                    </a:schemeClr>
                    <a:schemeClr val="accent2">
                      <a:satMod val="150000"/>
                      <a:lumMod val="110000"/>
                    </a:schemeClr>
                  </a:duotone>
                </a:blip>
                <a:stretch/>
              </a:blipFill>
              <a:ln>
                <a:noFill/>
              </a:ln>
              <a:effectLst>
                <a:outerShdw blurRad="101600" dist="25400" dir="4800000" sx="103000" sy="103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3000000"/>
                </a:lightRig>
              </a:scene3d>
              <a:sp3d prstMaterial="softEdge">
                <a:bevelT w="0" h="0"/>
              </a:sp3d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3">
                      <a:shade val="10000"/>
                      <a:satMod val="135000"/>
                    </a:schemeClr>
                    <a:schemeClr val="accent3">
                      <a:satMod val="150000"/>
                      <a:lumMod val="110000"/>
                    </a:schemeClr>
                  </a:duotone>
                </a:blip>
                <a:stretch/>
              </a:blipFill>
              <a:ln>
                <a:noFill/>
              </a:ln>
              <a:effectLst>
                <a:outerShdw blurRad="101600" dist="25400" dir="4800000" sx="103000" sy="103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3000000"/>
                </a:lightRig>
              </a:scene3d>
              <a:sp3d prstMaterial="softEdge">
                <a:bevelT w="0" h="0"/>
              </a:sp3d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4">
                      <a:shade val="10000"/>
                      <a:satMod val="135000"/>
                    </a:schemeClr>
                    <a:schemeClr val="accent4">
                      <a:satMod val="150000"/>
                      <a:lumMod val="110000"/>
                    </a:schemeClr>
                  </a:duotone>
                </a:blip>
                <a:stretch/>
              </a:blipFill>
              <a:ln>
                <a:noFill/>
              </a:ln>
              <a:effectLst>
                <a:outerShdw blurRad="101600" dist="25400" dir="4800000" sx="103000" sy="103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3000000"/>
                </a:lightRig>
              </a:scene3d>
              <a:sp3d prstMaterial="softEdge">
                <a:bevelT w="0" h="0"/>
              </a:sp3d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Housing</c:v>
                </c:pt>
                <c:pt idx="1">
                  <c:v>transportation</c:v>
                </c:pt>
                <c:pt idx="2">
                  <c:v>Food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0.32</c:v>
                </c:pt>
                <c:pt idx="1">
                  <c:v>0.19</c:v>
                </c:pt>
                <c:pt idx="2">
                  <c:v>0.13</c:v>
                </c:pt>
                <c:pt idx="3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1">
                      <a:shade val="10000"/>
                      <a:satMod val="135000"/>
                    </a:schemeClr>
                    <a:schemeClr val="accent1">
                      <a:satMod val="150000"/>
                      <a:lumMod val="110000"/>
                    </a:schemeClr>
                  </a:duotone>
                </a:blip>
                <a:stretch/>
              </a:blipFill>
              <a:ln>
                <a:noFill/>
              </a:ln>
              <a:effectLst>
                <a:outerShdw blurRad="101600" dist="25400" dir="4800000" sx="103000" sy="103000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l">
                  <a:rot lat="0" lon="0" rev="3000000"/>
                </a:lightRig>
              </a:scene3d>
              <a:sp3d prstMaterial="softEdge">
                <a:bevelT w="0" h="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Housing</c:v>
                </c:pt>
                <c:pt idx="1">
                  <c:v>transportation</c:v>
                </c:pt>
                <c:pt idx="2">
                  <c:v>Food</c:v>
                </c:pt>
                <c:pt idx="3">
                  <c:v>Other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52000157964"/>
          <c:y val="0.212279408849316"/>
          <c:w val="0.885121998639059"/>
          <c:h val="0.55481256023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effectLst>
              <a:glow>
                <a:schemeClr val="accent1">
                  <a:alpha val="40000"/>
                </a:schemeClr>
              </a:glow>
              <a:outerShdw sx="1000" sy="1000" algn="ctr" rotWithShape="0">
                <a:srgbClr val="000000"/>
              </a:outerShdw>
            </a:effectLst>
            <a:scene3d>
              <a:camera prst="orthographicFront"/>
              <a:lightRig rig="threePt" dir="t">
                <a:rot lat="0" lon="0" rev="5400000"/>
              </a:lightRig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.00284962740560721"/>
                  <c:y val="0.0118203331695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Single Occupancy Vehicles</c:v>
                </c:pt>
                <c:pt idx="1">
                  <c:v>Carpool</c:v>
                </c:pt>
                <c:pt idx="2">
                  <c:v>Public Transit</c:v>
                </c:pt>
                <c:pt idx="3">
                  <c:v>Work at home</c:v>
                </c:pt>
                <c:pt idx="4">
                  <c:v>Walk</c:v>
                </c:pt>
                <c:pt idx="5">
                  <c:v>Bike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0.764</c:v>
                </c:pt>
                <c:pt idx="1">
                  <c:v>0.094</c:v>
                </c:pt>
                <c:pt idx="2">
                  <c:v>0.052</c:v>
                </c:pt>
                <c:pt idx="3">
                  <c:v>0.044</c:v>
                </c:pt>
                <c:pt idx="4">
                  <c:v>0.028</c:v>
                </c:pt>
                <c:pt idx="5">
                  <c:v>0.006</c:v>
                </c:pt>
                <c:pt idx="6">
                  <c:v>0.012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4"/>
        <c:axId val="-1071238240"/>
        <c:axId val="-1023880272"/>
      </c:barChart>
      <c:catAx>
        <c:axId val="-107123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1023880272"/>
        <c:crosses val="autoZero"/>
        <c:auto val="1"/>
        <c:lblAlgn val="ctr"/>
        <c:lblOffset val="100"/>
        <c:noMultiLvlLbl val="0"/>
      </c:catAx>
      <c:valAx>
        <c:axId val="-1023880272"/>
        <c:scaling>
          <c:orientation val="minMax"/>
          <c:max val="1.0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pPr>
            <a:endParaRPr lang="en-US"/>
          </a:p>
        </c:txPr>
        <c:crossAx val="-107123824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0.01096</cdr:x>
      <cdr:y>0.02595</cdr:y>
    </cdr:from>
    <cdr:to>
      <cdr:x>0.99384</cdr:x>
      <cdr:y>0.12713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0208" y="125260"/>
          <a:ext cx="8987425" cy="488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0.14059</cdr:x>
      <cdr:y>0.2204</cdr:y>
    </cdr:from>
    <cdr:to>
      <cdr:x>0.9236</cdr:x>
      <cdr:y>0.35542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85591" y="1133605"/>
          <a:ext cx="7159828" cy="694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 smtClean="0">
              <a:latin typeface="Calibri" charset="0"/>
              <a:ea typeface="Calibri" charset="0"/>
              <a:cs typeface="Calibri" charset="0"/>
            </a:rPr>
            <a:t>Responses by 200 </a:t>
          </a:r>
          <a:r>
            <a:rPr lang="en-US" sz="2800" b="1" i="1" u="sng" dirty="0" smtClean="0">
              <a:latin typeface="Calibri" charset="0"/>
              <a:ea typeface="Calibri" charset="0"/>
              <a:cs typeface="Calibri" charset="0"/>
            </a:rPr>
            <a:t>Global</a:t>
          </a:r>
          <a:r>
            <a:rPr lang="en-US" sz="2800" b="1" dirty="0" smtClean="0">
              <a:latin typeface="Calibri" charset="0"/>
              <a:ea typeface="Calibri" charset="0"/>
              <a:cs typeface="Calibri" charset="0"/>
            </a:rPr>
            <a:t> </a:t>
          </a:r>
          <a:r>
            <a:rPr lang="en-US" sz="2800" b="1" i="1" dirty="0" smtClean="0">
              <a:latin typeface="Calibri" charset="0"/>
              <a:ea typeface="Calibri" charset="0"/>
              <a:cs typeface="Calibri" charset="0"/>
            </a:rPr>
            <a:t>OEM</a:t>
          </a:r>
          <a:r>
            <a:rPr lang="en-US" sz="2800" b="1" dirty="0" smtClean="0">
              <a:latin typeface="Calibri" charset="0"/>
              <a:ea typeface="Calibri" charset="0"/>
              <a:cs typeface="Calibri" charset="0"/>
            </a:rPr>
            <a:t> Executives</a:t>
          </a:r>
          <a:endParaRPr lang="en-US" sz="2800" b="1" dirty="0">
            <a:latin typeface="Calibri" charset="0"/>
            <a:ea typeface="Calibri" charset="0"/>
            <a:cs typeface="Calibri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0.4099</cdr:x>
      <cdr:y>0.55806</cdr:y>
    </cdr:from>
    <cdr:to>
      <cdr:x>0.5</cdr:x>
      <cdr:y>0.65141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48126" y="2694214"/>
          <a:ext cx="823874" cy="450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latin typeface="Calibri" charset="0"/>
              <a:ea typeface="Calibri" charset="0"/>
              <a:cs typeface="Calibri" charset="0"/>
            </a:rPr>
            <a:t>$3,360</a:t>
          </a:r>
        </a:p>
        <a:p xmlns:a="http://schemas.openxmlformats.org/drawingml/2006/main">
          <a:endParaRPr lang="en-US" sz="1800" b="1" dirty="0" smtClean="0">
            <a:latin typeface="Calibri" charset="0"/>
            <a:ea typeface="Calibri" charset="0"/>
            <a:cs typeface="Calibri" charset="0"/>
          </a:endParaRPr>
        </a:p>
      </cdr:txBody>
    </cdr:sp>
  </cdr:relSizeAnchor>
  <cdr:relSizeAnchor xmlns:cdr="http://schemas.openxmlformats.org/drawingml/2006/chartDrawing">
    <cdr:from>
      <cdr:x>0.18113</cdr:x>
      <cdr:y>0.16639</cdr:y>
    </cdr:from>
    <cdr:to>
      <cdr:x>0.24901</cdr:x>
      <cdr:y>0.23366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56253" y="803305"/>
          <a:ext cx="620694" cy="3247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latin typeface="Calibri" charset="0"/>
              <a:ea typeface="Calibri" charset="0"/>
              <a:cs typeface="Calibri" charset="0"/>
            </a:rPr>
            <a:t>$8,125</a:t>
          </a:r>
        </a:p>
        <a:p xmlns:a="http://schemas.openxmlformats.org/drawingml/2006/main">
          <a:endParaRPr lang="en-US" sz="1800" b="1" dirty="0" smtClean="0"/>
        </a:p>
      </cdr:txBody>
    </cdr:sp>
  </cdr:relSizeAnchor>
  <cdr:relSizeAnchor xmlns:cdr="http://schemas.openxmlformats.org/drawingml/2006/chartDrawing">
    <cdr:from>
      <cdr:x>0.01096</cdr:x>
      <cdr:y>0.02595</cdr:y>
    </cdr:from>
    <cdr:to>
      <cdr:x>0.99384</cdr:x>
      <cdr:y>0.12713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0208" y="125260"/>
          <a:ext cx="8987425" cy="488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0.64246</cdr:x>
      <cdr:y>0.6708</cdr:y>
    </cdr:from>
    <cdr:to>
      <cdr:x>0.72649</cdr:x>
      <cdr:y>0.72751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874628" y="3238476"/>
          <a:ext cx="768371" cy="273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>
              <a:latin typeface="Calibri" charset="0"/>
              <a:ea typeface="Calibri" charset="0"/>
              <a:cs typeface="Calibri" charset="0"/>
            </a:rPr>
            <a:t>$1,680</a:t>
          </a:r>
        </a:p>
        <a:p xmlns:a="http://schemas.openxmlformats.org/drawingml/2006/main">
          <a:endParaRPr lang="en-US" sz="1800" b="1" dirty="0" smtClean="0">
            <a:latin typeface="Calibri" charset="0"/>
            <a:ea typeface="Calibri" charset="0"/>
            <a:cs typeface="Calibri" charset="0"/>
          </a:endParaRPr>
        </a:p>
        <a:p xmlns:a="http://schemas.openxmlformats.org/drawingml/2006/main">
          <a:endParaRPr lang="en-US" sz="1800" b="1" dirty="0" smtClean="0"/>
        </a:p>
      </cdr:txBody>
    </cdr:sp>
  </cdr:relSizeAnchor>
  <cdr:relSizeAnchor xmlns:cdr="http://schemas.openxmlformats.org/drawingml/2006/chartDrawing">
    <cdr:from>
      <cdr:x>0.33912</cdr:x>
      <cdr:y>0.29438</cdr:y>
    </cdr:from>
    <cdr:to>
      <cdr:x>0.74955</cdr:x>
      <cdr:y>0.44101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100897" y="1421201"/>
          <a:ext cx="3752950" cy="70788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20000"/>
            <a:lumOff val="80000"/>
          </a:schemeClr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rPr>
            <a:t>Solo ride: Saves $4,765 per year</a:t>
          </a:r>
        </a:p>
        <a:p xmlns:a="http://schemas.openxmlformats.org/drawingml/2006/main">
          <a:r>
            <a:rPr lang="en-US" sz="2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rPr>
            <a:t>Ride share: Saves $6,445 per year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0.52662</cdr:x>
      <cdr:y>0.50155</cdr:y>
    </cdr:from>
    <cdr:to>
      <cdr:x>0.7623</cdr:x>
      <cdr:y>0.68188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09961" y="2165316"/>
          <a:ext cx="1391809" cy="778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rPr>
            <a:t>32%</a:t>
          </a:r>
        </a:p>
        <a:p xmlns:a="http://schemas.openxmlformats.org/drawingml/2006/main">
          <a:pPr algn="ctr"/>
          <a:r>
            <a:rPr lang="en-US" sz="1800" b="1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rPr>
            <a:t>Housing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0.01929</cdr:x>
      <cdr:y>0.03237</cdr:y>
    </cdr:from>
    <cdr:to>
      <cdr:x>1</cdr:x>
      <cdr:y>0.1672</cdr:y>
    </cdr:to>
    <cdr:sp macro="" textlink="">
      <cdr:nvSpPr>
        <cdr:cNvPr id="2" name="Title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71940" y="173895"/>
          <a:ext cx="8741506" cy="72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ctr" defTabSz="914400" rtl="0" eaLnBrk="1" latinLnBrk="0" hangingPunct="1">
            <a:spcBef>
              <a:spcPct val="0"/>
            </a:spcBef>
            <a:buNone/>
            <a:defRPr sz="3200" b="1" kern="1200">
              <a:solidFill>
                <a:schemeClr val="tx1"/>
              </a:solidFill>
              <a:effectLst>
                <a:outerShdw blurRad="50800" dist="12700" dir="2700000" sx="100500" sy="100500" algn="tl" rotWithShape="0">
                  <a:prstClr val="black">
                    <a:alpha val="60000"/>
                  </a:prstClr>
                </a:outerShdw>
              </a:effectLst>
              <a:latin typeface="Calibri"/>
              <a:ea typeface="+mj-ea"/>
              <a:cs typeface="Calibri"/>
            </a:defRPr>
          </a:lvl1pPr>
        </a:lstStyle>
        <a:p xmlns:a="http://schemas.openxmlformats.org/drawingml/2006/main">
          <a:r>
            <a:rPr lang="en-US" dirty="0" smtClean="0"/>
            <a:t>  Single-occupancy vehicles, very little public transit </a:t>
          </a:r>
          <a:endParaRPr lang="en-US" b="1" dirty="0"/>
        </a:p>
      </cdr:txBody>
    </cdr:sp>
  </cdr:relSizeAnchor>
  <cdr:relSizeAnchor xmlns:cdr="http://schemas.openxmlformats.org/drawingml/2006/chartDrawing">
    <cdr:from>
      <cdr:x>0.34435</cdr:x>
      <cdr:y>0.44325</cdr:y>
    </cdr:from>
    <cdr:to>
      <cdr:x>0.95719</cdr:x>
      <cdr:y>0.5189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69345" y="2381183"/>
          <a:ext cx="5462506" cy="406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latin typeface="Calibri" charset="0"/>
              <a:ea typeface="Calibri" charset="0"/>
              <a:cs typeface="Calibri" charset="0"/>
            </a:rPr>
            <a:t>9 out of 10 vehicles are single-occupancy</a:t>
          </a:r>
          <a:endParaRPr lang="en-US" sz="2400" b="1" dirty="0">
            <a:latin typeface="Calibri" charset="0"/>
            <a:ea typeface="Calibri" charset="0"/>
            <a:cs typeface="Calibri" charset="0"/>
          </a:endParaRPr>
        </a:p>
      </cdr:txBody>
    </cdr:sp>
  </cdr:relSizeAnchor>
  <cdr:relSizeAnchor xmlns:cdr="http://schemas.openxmlformats.org/drawingml/2006/chartDrawing">
    <cdr:from>
      <cdr:x>0.3448</cdr:x>
      <cdr:y>0.54544</cdr:y>
    </cdr:from>
    <cdr:to>
      <cdr:x>1</cdr:x>
      <cdr:y>0.62109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73356" y="2930149"/>
          <a:ext cx="5840090" cy="40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b="1" dirty="0">
              <a:latin typeface="Calibri" charset="0"/>
              <a:ea typeface="Calibri" charset="0"/>
              <a:cs typeface="Calibri" charset="0"/>
            </a:rPr>
            <a:t>8</a:t>
          </a:r>
          <a:r>
            <a:rPr lang="en-US" sz="2400" b="1" dirty="0" smtClean="0">
              <a:latin typeface="Calibri" charset="0"/>
              <a:ea typeface="Calibri" charset="0"/>
              <a:cs typeface="Calibri" charset="0"/>
            </a:rPr>
            <a:t> out of 10 “carpools” only carry two people</a:t>
          </a:r>
          <a:endParaRPr lang="en-US" sz="2400" b="1" dirty="0">
            <a:latin typeface="Calibri" charset="0"/>
            <a:ea typeface="Calibri" charset="0"/>
            <a:cs typeface="Calibri" charset="0"/>
          </a:endParaRPr>
        </a:p>
      </cdr:txBody>
    </cdr:sp>
  </cdr:relSizeAnchor>
  <cdr:relSizeAnchor xmlns:cdr="http://schemas.openxmlformats.org/drawingml/2006/chartDrawing">
    <cdr:from>
      <cdr:x>0.32443</cdr:x>
      <cdr:y>0.21493</cdr:y>
    </cdr:from>
    <cdr:to>
      <cdr:x>0.76924</cdr:x>
      <cdr:y>0.30003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91797" y="1154616"/>
          <a:ext cx="3964771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i="1" dirty="0" smtClean="0">
              <a:latin typeface="Calibri" charset="0"/>
              <a:ea typeface="Calibri" charset="0"/>
              <a:cs typeface="Calibri" charset="0"/>
            </a:rPr>
            <a:t>How America Commutes</a:t>
          </a:r>
          <a:endParaRPr lang="en-US" sz="2800" b="1" i="1" dirty="0">
            <a:latin typeface="Calibri" charset="0"/>
            <a:ea typeface="Calibri" charset="0"/>
            <a:cs typeface="Calibri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B904E-E947-1644-8B07-1C81244651B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E602D-88F8-8145-9961-8C0EAB2BD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93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E5779-27DF-824E-9C3D-90A253D49D99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EE641-391C-4A44-9C6C-B895BC49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Relationship Id="rId3" Type="http://schemas.openxmlformats.org/officeDocument/2006/relationships/hyperlink" Target="http://www.thedetroitbureau.com/2016/03/nissan-and-renault-set-to-launch-10-autonomous-vehicles-by-2020/" TargetMode="Externa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My education is in geophysics, but most of my life I’ve been an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entrepreneur and venture capitalist. Sold a co 3 years ago: non-compete.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DI research convinced me to write my e-book, </a:t>
            </a:r>
            <a:r>
              <a:rPr lang="en-US" b="1" i="1" u="sng" baseline="0" dirty="0" smtClean="0"/>
              <a:t>Driverless Car Revolution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It was published almost a year and a half ago, and it is amazing to see the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changes since then.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Automakers business models have always been based on selling cars.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That seems to be changing.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5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9675" y="541338"/>
            <a:ext cx="4794250" cy="2697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No value is put on savings due to no parking, useful time in the vehicle, fewer accidents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Consumer Reports vehicle</a:t>
            </a:r>
            <a:r>
              <a:rPr lang="en-US" b="1" baseline="0" dirty="0" smtClean="0"/>
              <a:t> cost was adjusted down assuming $2.27 per gallon gasoline.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D8C7-990C-41F6-8519-D9C140C21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9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/>
              <a:t>This is a lot to pay for a resource that sits parked 95% of the time!</a:t>
            </a:r>
          </a:p>
          <a:p>
            <a:r>
              <a:rPr lang="en-US" sz="3200" b="1" dirty="0" smtClean="0"/>
              <a:t>For</a:t>
            </a:r>
            <a:r>
              <a:rPr lang="en-US" sz="3200" b="1" baseline="0" dirty="0" smtClean="0"/>
              <a:t> some people, owning a beautiful car is an expression of their personality.</a:t>
            </a:r>
          </a:p>
          <a:p>
            <a:r>
              <a:rPr lang="en-US" sz="3200" b="1" baseline="0" dirty="0" smtClean="0"/>
              <a:t>But a lot of people just want to get from Point A to Point B.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carnage</a:t>
            </a:r>
            <a:r>
              <a:rPr lang="en-US" b="1" baseline="0" dirty="0" smtClean="0"/>
              <a:t> on our highways is a national disgrace. Globally, over a million people die every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6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NHTSA: 55% of accidents are not reported</a:t>
            </a:r>
          </a:p>
          <a:p>
            <a:r>
              <a:rPr lang="en-US" sz="3600" dirty="0" smtClean="0"/>
              <a:t>There wasn’t a full turn lane, so instead of blocking traffic most cars squeezed over</a:t>
            </a:r>
          </a:p>
          <a:p>
            <a:r>
              <a:rPr lang="is-IS" sz="3600" baseline="0" dirty="0" smtClean="0"/>
              <a:t>The Trolley Problem: Who to kill?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7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At-fault</a:t>
            </a:r>
            <a:r>
              <a:rPr lang="en-US" b="1" baseline="0" dirty="0" smtClean="0"/>
              <a:t> d</a:t>
            </a:r>
            <a:r>
              <a:rPr lang="en-US" b="1" dirty="0" smtClean="0"/>
              <a:t>river was going 17mph (worst accident)</a:t>
            </a:r>
          </a:p>
          <a:p>
            <a:r>
              <a:rPr lang="en-US" b="1" dirty="0" smtClean="0"/>
              <a:t>You can see the challenge this documentation of accidents might</a:t>
            </a:r>
            <a:r>
              <a:rPr lang="en-US" b="1" baseline="0" dirty="0" smtClean="0"/>
              <a:t> create for some personal injury attorneys.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58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WSJ: Reports from the accident scene in Florida suggest that the driver may have 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 watching a “Harry Potter” movie on a portable DVD player at the time.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Tesla drivers have logged 130 million miles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Autopilot. Most love it.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Musk claims new software release probably would have prevented this crash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66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rgbClr val="000000"/>
                </a:solidFill>
                <a:effectLst/>
                <a:latin typeface="+mn-lt"/>
                <a:cs typeface="Calibri"/>
              </a:rPr>
              <a:t>Affordable close-in housing, sidewalk cafes</a:t>
            </a:r>
          </a:p>
          <a:p>
            <a:r>
              <a:rPr lang="en-US" sz="1200" b="1" dirty="0" smtClean="0">
                <a:solidFill>
                  <a:srgbClr val="000000"/>
                </a:solidFill>
                <a:effectLst/>
                <a:latin typeface="+mn-lt"/>
                <a:cs typeface="Calibri"/>
              </a:rPr>
              <a:t>50% US market:</a:t>
            </a:r>
            <a:r>
              <a:rPr lang="en-US" sz="1200" b="1" baseline="0" dirty="0" smtClean="0">
                <a:solidFill>
                  <a:srgbClr val="000000"/>
                </a:solidFill>
                <a:effectLst/>
                <a:latin typeface="+mn-lt"/>
                <a:cs typeface="Calibri"/>
              </a:rPr>
              <a:t> REVS=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+mn-lt"/>
                <a:cs typeface="Calibri"/>
              </a:rPr>
              <a:t>$400 B, and consumer savings of about $600 B</a:t>
            </a:r>
          </a:p>
          <a:p>
            <a:r>
              <a:rPr lang="en-US" sz="1200" b="1" dirty="0" smtClean="0">
                <a:solidFill>
                  <a:srgbClr val="000000"/>
                </a:solidFill>
                <a:effectLst/>
                <a:latin typeface="+mn-lt"/>
                <a:cs typeface="Calibri"/>
              </a:rPr>
              <a:t>Google 2015 REV=$75B, $15B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8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of Connecticut!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6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17% of surface area, Does not include </a:t>
            </a:r>
          </a:p>
          <a:p>
            <a:r>
              <a:rPr lang="en-US" dirty="0" smtClean="0"/>
              <a:t>street</a:t>
            </a:r>
            <a:r>
              <a:rPr lang="en-US" baseline="0" dirty="0" smtClean="0"/>
              <a:t> parking or integrated office building parking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80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This isn’t just a happy tale</a:t>
            </a:r>
            <a:r>
              <a:rPr lang="en-US" b="1" baseline="0" dirty="0" smtClean="0"/>
              <a:t> about how wonderful life will be when we have RoboTaxis.</a:t>
            </a:r>
            <a:endParaRPr lang="en-US" b="1" dirty="0" smtClean="0"/>
          </a:p>
          <a:p>
            <a:r>
              <a:rPr lang="en-US" b="1" dirty="0" smtClean="0"/>
              <a:t>There will also be substantial disruptions of our economy</a:t>
            </a:r>
            <a:r>
              <a:rPr lang="is-IS" b="1" dirty="0" smtClean="0"/>
              <a:t>…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fast are things changing?</a:t>
            </a: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Big 4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Auditors (KPMG,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Deloitte, EY and PwC)</a:t>
            </a:r>
          </a:p>
          <a:p>
            <a:r>
              <a:rPr lang="en-US" dirty="0" smtClean="0"/>
              <a:t>Emphasize that this is a Global Executive survey, not just 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8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Personally-owned</a:t>
            </a:r>
            <a:r>
              <a:rPr lang="en-US" b="1" baseline="0" dirty="0" smtClean="0"/>
              <a:t> vehicles are usually parked about 94% of the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GM / Ford: $150 B 2015 revs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Personal vehicles: </a:t>
            </a:r>
            <a:r>
              <a:rPr lang="en-US" sz="2800" b="1" baseline="0" dirty="0" smtClean="0"/>
              <a:t>parked 95% time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/>
              <a:t>Falling cost of batteries &amp; sensors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/>
              <a:t>RoboTaxi speaks English, Spanish</a:t>
            </a:r>
            <a:r>
              <a:rPr lang="is-IS" sz="2800" b="1" baseline="0" dirty="0" smtClean="0"/>
              <a:t>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83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Personally-owned</a:t>
            </a:r>
            <a:r>
              <a:rPr lang="en-US" b="1" baseline="0" dirty="0" smtClean="0"/>
              <a:t> vehicles are usually parked about 94% of the time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ermanent Link to Nissan and Renault Set to Launch 10 Autonomous Vehicles by 2020"/>
              </a:rPr>
              <a:t>Nissan and Renault Set to Launch 10 Autonomous Vehicles by 2020</a:t>
            </a:r>
            <a:endParaRPr lang="en-US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Krafcik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 sharing: “MY STUFF” issue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25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Personally-owned</a:t>
            </a:r>
            <a:r>
              <a:rPr lang="en-US" b="1" baseline="0" dirty="0" smtClean="0"/>
              <a:t> vehicles are usually parked about 94% of the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0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Self-insure?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Donald Light, later this morning</a:t>
            </a:r>
            <a:r>
              <a:rPr lang="is-IS" sz="12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200" b="1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8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Marta Farebox Recovery Ratio = $138,575,046 / $455,383,464 = 30.4%</a:t>
            </a:r>
          </a:p>
          <a:p>
            <a:r>
              <a:rPr lang="en-US" b="1" baseline="0" dirty="0" smtClean="0"/>
              <a:t>Same fear for Light Rail in Denver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6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First mile / last mile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9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9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Platooning: Volvo, Hyundai, Daimler-80,000 pound Freightliner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9675" y="541338"/>
            <a:ext cx="4794250" cy="2697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No value is put on savings due to no parking, useful time in the vehicle, fewer accidents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Consumer Reports vehicle</a:t>
            </a:r>
            <a:r>
              <a:rPr lang="en-US" b="1" baseline="0" dirty="0" smtClean="0"/>
              <a:t> cost was adjusted down assuming $2.27 per gallon gasoline.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D8C7-990C-41F6-8519-D9C140C215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Nano</a:t>
            </a:r>
            <a:r>
              <a:rPr lang="en-US" b="1" baseline="0" dirty="0" smtClean="0"/>
              <a:t>technology, carbon fiber plastics, AI, Deep Learning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5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64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44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Average commute into Denver is 25 minutes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AD8C7-990C-41F6-8519-D9C140C215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3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look at fares versus total revenue, they</a:t>
            </a:r>
            <a:r>
              <a:rPr lang="en-US" sz="24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actually only 13.0% (much is for FasTracks buildout)</a:t>
            </a:r>
            <a:endParaRPr lang="en-US" sz="24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45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you’d like more details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26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We need to reduce congestion and maximize the investment</a:t>
            </a:r>
            <a:r>
              <a:rPr lang="en-US" b="1" baseline="0" dirty="0" smtClean="0"/>
              <a:t> </a:t>
            </a:r>
          </a:p>
          <a:p>
            <a:r>
              <a:rPr lang="en-US" b="1" baseline="0" dirty="0" smtClean="0"/>
              <a:t>in light and heavy rail by driving up ridership </a:t>
            </a:r>
            <a:r>
              <a:rPr lang="en-US" b="1" baseline="0" smtClean="0"/>
              <a:t>while reducing total travel time.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9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03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availability: Not in Denver (snow), initially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limited, </a:t>
            </a:r>
            <a:r>
              <a:rPr lang="en-US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geofenced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map needs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4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you’d like more details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48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Personally-owned</a:t>
            </a:r>
            <a:r>
              <a:rPr lang="en-US" b="1" baseline="0" dirty="0" smtClean="0"/>
              <a:t> vehicles are usually parked about 94% of the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People don’t need a new car every day, but they need mobility every day.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7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Ford CEO Mark Fields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Didi Chu-</a:t>
            </a:r>
            <a:r>
              <a:rPr lang="en-US" b="1" dirty="0" err="1" smtClean="0"/>
              <a:t>shing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People don’t need a new car every day, but they need mobility every day.</a:t>
            </a:r>
          </a:p>
          <a:p>
            <a:r>
              <a:rPr lang="en-US" sz="1600" b="1" dirty="0" smtClean="0"/>
              <a:t>You decide for yourselves whether major</a:t>
            </a:r>
            <a:r>
              <a:rPr lang="en-US" sz="1600" b="1" baseline="0" dirty="0" smtClean="0"/>
              <a:t> changes are ahead.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GM / Ford: $150 B 2015 revs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/>
              <a:t>Personal vehicles: </a:t>
            </a:r>
            <a:r>
              <a:rPr lang="en-US" sz="2800" b="1" baseline="0" dirty="0" smtClean="0"/>
              <a:t>parked 95% time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/>
              <a:t>Falling cost of batteries &amp; sensors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smtClean="0"/>
              <a:t>RoboTaxi speaks English, Spanish</a:t>
            </a:r>
            <a:r>
              <a:rPr lang="is-IS" sz="2800" b="1" baseline="0" dirty="0" smtClean="0"/>
              <a:t>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4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 own no stock in Google!</a:t>
            </a:r>
          </a:p>
          <a:p>
            <a:r>
              <a:rPr lang="en-US" b="1" baseline="0" dirty="0" smtClean="0"/>
              <a:t>But Google is the leader in driverless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EE641-391C-4A44-9C6C-B895BC494D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0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"/>
            <a:ext cx="3959352" cy="126873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98682"/>
            <a:ext cx="3959352" cy="4746140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78101"/>
            <a:ext cx="3959352" cy="2400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4767264"/>
            <a:ext cx="162763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1892808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03597"/>
            <a:ext cx="758952" cy="432054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8950"/>
            <a:ext cx="7620000" cy="74295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98882"/>
            <a:ext cx="8458200" cy="2772918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781988"/>
            <a:ext cx="7620000" cy="84716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64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9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8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62"/>
            <a:ext cx="7798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342901"/>
            <a:ext cx="1219200" cy="4251722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342901"/>
            <a:ext cx="6383337" cy="425172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4767264"/>
            <a:ext cx="1066800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5400000" flipH="1">
            <a:off x="5278160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2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7923"/>
            <a:ext cx="9144000" cy="4448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707923"/>
          </a:xfrm>
        </p:spPr>
        <p:txBody>
          <a:bodyPr/>
          <a:lstStyle>
            <a:lvl1pPr>
              <a:defRPr sz="3200" b="1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62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591813"/>
            <a:ext cx="7583488" cy="1102519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3543303"/>
            <a:ext cx="7583487" cy="1038785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6" y="1923066"/>
            <a:ext cx="1789259" cy="1297373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1680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238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228851"/>
            <a:ext cx="7583487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3543302"/>
            <a:ext cx="7583487" cy="1048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09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03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7923"/>
            <a:ext cx="9144000" cy="4448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707923"/>
          </a:xfrm>
        </p:spPr>
        <p:txBody>
          <a:bodyPr/>
          <a:lstStyle>
            <a:lvl1pPr>
              <a:defRPr sz="3200" b="1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44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5851"/>
            <a:ext cx="9144000" cy="4061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72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070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4789"/>
            <a:ext cx="3962400" cy="1267666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04790"/>
            <a:ext cx="3959352" cy="43898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81330"/>
            <a:ext cx="3962400" cy="240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4767264"/>
            <a:ext cx="162261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>
                <a:solidFill>
                  <a:prstClr val="white"/>
                </a:solidFill>
              </a:rPr>
              <a:pPr/>
              <a:t>10/3/16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2" y="4767264"/>
            <a:ext cx="1891553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11255"/>
            <a:ext cx="762000" cy="432197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4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"/>
            <a:ext cx="3959352" cy="126873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98682"/>
            <a:ext cx="3959352" cy="4746140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78101"/>
            <a:ext cx="3959352" cy="2400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4767264"/>
            <a:ext cx="162763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>
                <a:solidFill>
                  <a:prstClr val="white"/>
                </a:solidFill>
              </a:rPr>
              <a:pPr/>
              <a:t>10/3/16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1892808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03597"/>
            <a:ext cx="758952" cy="432054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38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8950"/>
            <a:ext cx="7620000" cy="74295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98882"/>
            <a:ext cx="8458200" cy="2772918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781988"/>
            <a:ext cx="7620000" cy="84716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94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>
                <a:solidFill>
                  <a:prstClr val="white"/>
                </a:solidFill>
              </a:rPr>
              <a:pPr/>
              <a:t>10/3/16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0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81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62"/>
            <a:ext cx="7798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342901"/>
            <a:ext cx="1219200" cy="4251722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342901"/>
            <a:ext cx="6383337" cy="425172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4767264"/>
            <a:ext cx="1066800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>
                <a:solidFill>
                  <a:prstClr val="white"/>
                </a:solidFill>
              </a:rPr>
              <a:pPr/>
              <a:t>10/3/16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5400000" flipH="1">
            <a:off x="5278160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29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591813"/>
            <a:ext cx="7583488" cy="1102519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3543303"/>
            <a:ext cx="7583487" cy="1038785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6" y="1923066"/>
            <a:ext cx="1789259" cy="1297373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357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7923"/>
            <a:ext cx="9144000" cy="4448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707923"/>
          </a:xfrm>
        </p:spPr>
        <p:txBody>
          <a:bodyPr/>
          <a:lstStyle>
            <a:lvl1pPr>
              <a:defRPr sz="3200" b="1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35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591813"/>
            <a:ext cx="7583488" cy="1102519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3543303"/>
            <a:ext cx="7583487" cy="1038785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6" y="1923066"/>
            <a:ext cx="1789259" cy="1297373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590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238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228851"/>
            <a:ext cx="7583487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3543302"/>
            <a:ext cx="7583487" cy="1048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65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3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1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5851"/>
            <a:ext cx="9144000" cy="4061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839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4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4789"/>
            <a:ext cx="3962400" cy="1267666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04790"/>
            <a:ext cx="3959352" cy="43898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81330"/>
            <a:ext cx="3962400" cy="240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4767264"/>
            <a:ext cx="162261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2" y="4767264"/>
            <a:ext cx="1891553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11255"/>
            <a:ext cx="762000" cy="432197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22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"/>
            <a:ext cx="3959352" cy="126873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98682"/>
            <a:ext cx="3959352" cy="4746140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78101"/>
            <a:ext cx="3959352" cy="2400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4767264"/>
            <a:ext cx="162763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1892808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03597"/>
            <a:ext cx="758952" cy="432054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98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8950"/>
            <a:ext cx="7620000" cy="74295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98882"/>
            <a:ext cx="8458200" cy="2772918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781988"/>
            <a:ext cx="7620000" cy="84716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1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238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228851"/>
            <a:ext cx="7583487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3543302"/>
            <a:ext cx="7583487" cy="1048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2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56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62"/>
            <a:ext cx="7798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342901"/>
            <a:ext cx="1219200" cy="4251722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342901"/>
            <a:ext cx="6383337" cy="425172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4767264"/>
            <a:ext cx="1066800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5400000" flipH="1">
            <a:off x="5278160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59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1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07923"/>
            <a:ext cx="9144000" cy="4448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8" cy="707923"/>
          </a:xfrm>
        </p:spPr>
        <p:txBody>
          <a:bodyPr/>
          <a:lstStyle>
            <a:lvl1pPr>
              <a:defRPr sz="3200" b="1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44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591813"/>
            <a:ext cx="7583488" cy="1102519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3543303"/>
            <a:ext cx="7583487" cy="1038785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6" y="1923066"/>
            <a:ext cx="1789259" cy="1297373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1005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238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228851"/>
            <a:ext cx="7583487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3543302"/>
            <a:ext cx="7583487" cy="1048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0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88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53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5851"/>
            <a:ext cx="9144000" cy="4061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4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9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14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4789"/>
            <a:ext cx="3962400" cy="1267666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04790"/>
            <a:ext cx="3959352" cy="43898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81330"/>
            <a:ext cx="3962400" cy="240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4767264"/>
            <a:ext cx="162261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2" y="4767264"/>
            <a:ext cx="1891553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11255"/>
            <a:ext cx="762000" cy="432197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4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"/>
            <a:ext cx="3959352" cy="126873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98682"/>
            <a:ext cx="3959352" cy="4746140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78101"/>
            <a:ext cx="3959352" cy="2400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4767264"/>
            <a:ext cx="162763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1892808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03597"/>
            <a:ext cx="758952" cy="432054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10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8950"/>
            <a:ext cx="7620000" cy="74295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98882"/>
            <a:ext cx="8458200" cy="2772918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781988"/>
            <a:ext cx="7620000" cy="84716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30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77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8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62"/>
            <a:ext cx="7798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342901"/>
            <a:ext cx="1219200" cy="4251722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342901"/>
            <a:ext cx="6383337" cy="425172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4767264"/>
            <a:ext cx="1066800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5400000" flipH="1">
            <a:off x="5278160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5851"/>
            <a:ext cx="9144000" cy="4061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44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4789"/>
            <a:ext cx="3962400" cy="1267666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04790"/>
            <a:ext cx="3959352" cy="43898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81330"/>
            <a:ext cx="3962400" cy="240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4767264"/>
            <a:ext cx="1622612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2" y="4767264"/>
            <a:ext cx="1891553" cy="273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11255"/>
            <a:ext cx="762000" cy="432197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16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10/3/16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>
                <a:solidFill>
                  <a:srgbClr val="333333"/>
                </a:solidFill>
                <a:effectLst>
                  <a:outerShdw blurRad="63500" dir="2700000" algn="tl" rotWithShape="0">
                    <a:prstClr val="white">
                      <a:alpha val="40000"/>
                    </a:prstClr>
                  </a:outerShdw>
                </a:effectLst>
              </a:rPr>
              <a:pPr/>
              <a:t>‹#›</a:t>
            </a:fld>
            <a:endParaRPr lang="en-US">
              <a:solidFill>
                <a:srgbClr val="333333"/>
              </a:solidFill>
              <a:effectLst>
                <a:outerShdw blurRad="635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28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7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B0FC8F1-74AE-C841-8A3D-4497BBBA994B}" type="datetimeFigureOut">
              <a:rPr lang="en-US" smtClean="0"/>
              <a:t>10/3/16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59EBBCC2-758E-7F45-AD4D-8D885F08F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76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hyperlink" Target="http://www.fhwa.dot.gov/livability/fact_sheets/transandhousing.cf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nrd.nhtsa.dot.gov/Pubs/812240.pdf" TargetMode="External"/><Relationship Id="rId4" Type="http://schemas.openxmlformats.org/officeDocument/2006/relationships/hyperlink" Target="http://www.nsc.org/Connect/NSCNewsReleases/Lists/Posts/Post.aspx?ID=103" TargetMode="External"/><Relationship Id="rId5" Type="http://schemas.openxmlformats.org/officeDocument/2006/relationships/hyperlink" Target="https://en.wikipedia.org/wiki/United_States_military_casualties_of_wa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hester.faculty.asu.edu/library/access39_parking.pdf" TargetMode="External"/><Relationship Id="rId4" Type="http://schemas.openxmlformats.org/officeDocument/2006/relationships/hyperlink" Target="https://newrepublic.com/article/128227/no-park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www.linkedin.com/in/ryan-keeney-b9ab143b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apta.com/resources/statistics/Documents/FactBook/2015-APTA-Fact-Book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0BY1_SJy-Q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hyperlink" Target="https://home.kpmg.com/xx/en/home/insights/2015/12/kpmg-global-automotive-executive-survey-2016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newsnetwork.org/2015/12/14/a-growing-colorado-anticipates-a-2040-population-of-7-8-million-people/" TargetMode="External"/><Relationship Id="rId4" Type="http://schemas.openxmlformats.org/officeDocument/2006/relationships/hyperlink" Target="http://d2dtl5nnlpfr0r.cloudfront.net/tti.tamu.edu/documents/mobility-scorecard-2015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16/08/25/technology/singapore-self-driving-car/index.html" TargetMode="External"/><Relationship Id="rId4" Type="http://schemas.openxmlformats.org/officeDocument/2006/relationships/hyperlink" Target="http://www.wsj.com/articles/ford-baidu-lead-investment-in-autonomous-car-sensor-maker-velodyne-1471352564" TargetMode="External"/><Relationship Id="rId5" Type="http://schemas.openxmlformats.org/officeDocument/2006/relationships/hyperlink" Target="http://www.techinsider.io/elon-musk-teslas-fully-autonomous-cars-will-blow-peoples-minds-2016-8" TargetMode="External"/><Relationship Id="rId6" Type="http://schemas.openxmlformats.org/officeDocument/2006/relationships/hyperlink" Target="http://www.autoblog.com/2016/07/22/volvo-autonomous-vehicles-2021/" TargetMode="External"/><Relationship Id="rId7" Type="http://schemas.openxmlformats.org/officeDocument/2006/relationships/hyperlink" Target="http://www.bmwblog.com/2016/07/01/bmw-group-intel-mobileye-team-bring-fully-autonomous-driving-streets-2021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34" y="48726"/>
            <a:ext cx="7755466" cy="981307"/>
          </a:xfrm>
        </p:spPr>
        <p:txBody>
          <a:bodyPr>
            <a:noAutofit/>
          </a:bodyPr>
          <a:lstStyle/>
          <a:p>
            <a:r>
              <a:rPr lang="en-US" sz="3200" b="1" i="1" smtClean="0">
                <a:latin typeface="Calibri"/>
                <a:cs typeface="Calibri"/>
              </a:rPr>
              <a:t>The Disruption of Mobility </a:t>
            </a:r>
            <a:r>
              <a:rPr lang="en-US" sz="3200" b="1" i="1" dirty="0" smtClean="0">
                <a:latin typeface="Calibri"/>
                <a:cs typeface="Calibri"/>
              </a:rPr>
              <a:t>on Demand</a:t>
            </a:r>
            <a:endParaRPr lang="en-US" sz="3200" b="1" i="1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069210"/>
            <a:ext cx="7086600" cy="40800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420929"/>
            <a:ext cx="205740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NAMVBC Fall Workshop</a:t>
            </a:r>
          </a:p>
          <a:p>
            <a:pPr algn="ctr"/>
            <a:endParaRPr lang="en-US" sz="8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8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23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Sept 16, 2016 </a:t>
            </a:r>
            <a:r>
              <a:rPr lang="en-US" sz="23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3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enver, Colorado</a:t>
            </a:r>
          </a:p>
          <a:p>
            <a:pPr algn="ctr"/>
            <a:endParaRPr lang="en-US" sz="28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8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88533" cy="10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2779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Sources: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U.S. Census Bureau, Consumer </a:t>
            </a:r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Reports, </a:t>
            </a:r>
            <a:r>
              <a:rPr lang="en-US" b="1" i="1" u="sng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Driverless Car Revolution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(35</a:t>
            </a:r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% pre-tax profit)</a:t>
            </a:r>
            <a:endParaRPr lang="en-US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0" y="0"/>
          <a:ext cx="9144000" cy="482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43050" y="171450"/>
            <a:ext cx="6172200" cy="4572000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8710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Economics drives adoption: Cost </a:t>
            </a:r>
            <a:r>
              <a:rPr lang="en-US" sz="3200" b="1" dirty="0">
                <a:latin typeface="Calibri" charset="0"/>
                <a:ea typeface="Calibri" charset="0"/>
                <a:cs typeface="Calibri" charset="0"/>
              </a:rPr>
              <a:t>per 12,000 </a:t>
            </a:r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miles</a:t>
            </a:r>
            <a:endParaRPr lang="en-US" sz="32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" y="12580"/>
            <a:ext cx="9137461" cy="707923"/>
          </a:xfrm>
        </p:spPr>
        <p:txBody>
          <a:bodyPr/>
          <a:lstStyle/>
          <a:p>
            <a:r>
              <a:rPr lang="en-US" dirty="0"/>
              <a:t>Why RoboTaxis m</a:t>
            </a:r>
            <a:r>
              <a:rPr lang="en-US" dirty="0" smtClean="0"/>
              <a:t>atter: Average family budgets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037451" y="604876"/>
          <a:ext cx="5905502" cy="431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11747" y="3804784"/>
            <a:ext cx="1830635" cy="7785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19%</a:t>
            </a:r>
          </a:p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Transportation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3379" y="2960258"/>
            <a:ext cx="1830635" cy="7785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13%</a:t>
            </a:r>
          </a:p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4360" y="1632480"/>
            <a:ext cx="1830635" cy="7785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36%</a:t>
            </a:r>
          </a:p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Other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70" y="4737445"/>
            <a:ext cx="4653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en-US" b="1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Federal Highway Administration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18618" y="1549869"/>
            <a:ext cx="3518833" cy="2820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Calisto MT" pitchFamily="18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Transportation is the second-largest drain on a family’s disposable income</a:t>
            </a:r>
          </a:p>
        </p:txBody>
      </p:sp>
    </p:spTree>
    <p:extLst>
      <p:ext uri="{BB962C8B-B14F-4D97-AF65-F5344CB8AC3E}">
        <p14:creationId xmlns:p14="http://schemas.microsoft.com/office/powerpoint/2010/main" val="17628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How important is safety?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35" y="1115438"/>
            <a:ext cx="8822105" cy="370299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35,092 fatalities in 2015 / 4.4 million injuries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Imagine 250 Boeing 737 crashes a year w/ no survivors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94% of accidents are due to distraction, drowsiness, drunkenness, or driver error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Driverless cars don’t suffer much from those problems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0404" y="4729558"/>
            <a:ext cx="5213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Sources: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NHTSA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National Safety Council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Wikipedia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34" y="0"/>
            <a:ext cx="8042317" cy="707923"/>
          </a:xfrm>
        </p:spPr>
        <p:txBody>
          <a:bodyPr/>
          <a:lstStyle/>
          <a:p>
            <a:r>
              <a:rPr lang="en-US" dirty="0" smtClean="0"/>
              <a:t>Will </a:t>
            </a:r>
            <a:r>
              <a:rPr lang="en-US" dirty="0"/>
              <a:t>RoboTaxis </a:t>
            </a:r>
            <a:r>
              <a:rPr lang="en-US" dirty="0" smtClean="0"/>
              <a:t>be safe</a:t>
            </a:r>
            <a:r>
              <a:rPr lang="en-US" dirty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52" y="1336425"/>
            <a:ext cx="8830142" cy="359792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Google driverless road tests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: 7 years, 1.97 million miles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23 minor accidents (18 rear-enders), one minor injury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Google at fault only once</a:t>
            </a: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software fix in all vehicles within 2 weeks</a:t>
            </a:r>
          </a:p>
        </p:txBody>
      </p:sp>
    </p:spTree>
    <p:extLst>
      <p:ext uri="{BB962C8B-B14F-4D97-AF65-F5344CB8AC3E}">
        <p14:creationId xmlns:p14="http://schemas.microsoft.com/office/powerpoint/2010/main" val="17508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Google’s only accident with an injury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6" name="Google Car being rear-end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114" y="763008"/>
            <a:ext cx="7864679" cy="44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endParaRPr lang="en-US" sz="4000" b="1" i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1210" y="723013"/>
            <a:ext cx="5247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What about the Tesla’s fatal crash?</a:t>
            </a:r>
            <a:endParaRPr lang="en-US" sz="4800" b="1" i="1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228" y="3204508"/>
            <a:ext cx="7825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Calibri" charset="0"/>
                <a:ea typeface="Calibri" charset="0"/>
                <a:cs typeface="Calibri" charset="0"/>
              </a:rPr>
              <a:t>Level 3 autonomy = Tesla Autopilot</a:t>
            </a:r>
          </a:p>
          <a:p>
            <a:r>
              <a:rPr lang="en-US" sz="4000" b="1" i="1" dirty="0">
                <a:latin typeface="Calibri" charset="0"/>
                <a:ea typeface="Calibri" charset="0"/>
                <a:cs typeface="Calibri" charset="0"/>
              </a:rPr>
              <a:t>Level </a:t>
            </a:r>
            <a:r>
              <a:rPr lang="en-US" sz="4000" b="1" i="1" dirty="0" smtClean="0">
                <a:latin typeface="Calibri" charset="0"/>
                <a:ea typeface="Calibri" charset="0"/>
                <a:cs typeface="Calibri" charset="0"/>
              </a:rPr>
              <a:t>4 </a:t>
            </a:r>
            <a:r>
              <a:rPr lang="en-US" sz="4000" b="1" i="1" dirty="0">
                <a:latin typeface="Calibri" charset="0"/>
                <a:ea typeface="Calibri" charset="0"/>
                <a:cs typeface="Calibri" charset="0"/>
              </a:rPr>
              <a:t>autonomy = </a:t>
            </a:r>
            <a:r>
              <a:rPr lang="en-US" sz="4000" b="1" i="1" dirty="0" smtClean="0">
                <a:latin typeface="Calibri" charset="0"/>
                <a:ea typeface="Calibri" charset="0"/>
                <a:cs typeface="Calibri" charset="0"/>
              </a:rPr>
              <a:t>Driverless</a:t>
            </a:r>
            <a:endParaRPr lang="en-US" sz="4000" b="1" i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4000" b="1" i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62951" cy="707923"/>
          </a:xfrm>
        </p:spPr>
        <p:txBody>
          <a:bodyPr/>
          <a:lstStyle/>
          <a:p>
            <a:r>
              <a:rPr lang="en-US" dirty="0" smtClean="0"/>
              <a:t>Who </a:t>
            </a:r>
            <a:r>
              <a:rPr lang="en-US" dirty="0"/>
              <a:t>b</a:t>
            </a:r>
            <a:r>
              <a:rPr lang="en-US" dirty="0" smtClean="0"/>
              <a:t>enefits the most from RoboTaxis?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56" y="1242883"/>
            <a:ext cx="8904444" cy="401915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The public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($$$,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free time,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safety, congestion)</a:t>
            </a:r>
            <a:endParaRPr lang="en-US" sz="2800" b="1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Taxpayers and government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(road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expansions)</a:t>
            </a:r>
          </a:p>
          <a:p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The environment (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cleaner/greener cities)</a:t>
            </a:r>
            <a:endParaRPr lang="en-US" sz="2800" b="1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Developers,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seniors, disabled,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low income, …</a:t>
            </a:r>
            <a:endParaRPr lang="en-US" sz="2800" b="1" dirty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3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19" y="0"/>
            <a:ext cx="8397652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Parking: Re-use of space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35" y="1060094"/>
            <a:ext cx="3943377" cy="3534529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Personally-owned vehicles sit parked 95% of the time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 billion parking spaces for 253 million vehicles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31% of downtown cores are parking</a:t>
            </a:r>
          </a:p>
          <a:p>
            <a:endParaRPr lang="en-US" sz="2800" b="1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endParaRPr lang="en-US" sz="2800" b="1" dirty="0" smtClean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619" y="4762128"/>
            <a:ext cx="787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Sources: UC Berkeley: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Parking Infrastructure and the Environment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New Republic</a:t>
            </a:r>
            <a:endParaRPr lang="en-US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8585200" cy="707923"/>
          </a:xfrm>
        </p:spPr>
        <p:txBody>
          <a:bodyPr/>
          <a:lstStyle/>
          <a:p>
            <a:r>
              <a:rPr lang="en-US" dirty="0" smtClean="0"/>
              <a:t>237 acres is lost </a:t>
            </a:r>
            <a:r>
              <a:rPr lang="en-US" dirty="0"/>
              <a:t>to parking: surface </a:t>
            </a:r>
            <a:r>
              <a:rPr lang="en-US" dirty="0" smtClean="0"/>
              <a:t>lots &amp; garages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65201"/>
            <a:ext cx="1889760" cy="3223022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The Evolution of Public Transit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4510370"/>
            <a:ext cx="208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Illustration by Stephanie Davidson</a:t>
            </a:r>
            <a:endParaRPr lang="en-US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7825" r="596" b="7904"/>
          <a:stretch/>
        </p:blipFill>
        <p:spPr>
          <a:xfrm>
            <a:off x="1" y="721124"/>
            <a:ext cx="9144000" cy="4435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4348278"/>
            <a:ext cx="3259226" cy="64633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Image courtesy </a:t>
            </a:r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Ryan Keeney</a:t>
            </a:r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</a:p>
          <a:p>
            <a:r>
              <a:rPr lang="en-US" b="1" dirty="0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University of Denver</a:t>
            </a:r>
            <a:endParaRPr lang="en-US" b="1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209" y="815996"/>
            <a:ext cx="97334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DENVER</a:t>
            </a:r>
            <a:endParaRPr lang="en-US" b="1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62951" cy="707923"/>
          </a:xfrm>
        </p:spPr>
        <p:txBody>
          <a:bodyPr/>
          <a:lstStyle/>
          <a:p>
            <a:r>
              <a:rPr lang="en-US" dirty="0" smtClean="0"/>
              <a:t>Who is most at risk?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961" y="1171945"/>
            <a:ext cx="8943174" cy="377478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Automakers, dealers, suppliers, </a:t>
            </a:r>
            <a:r>
              <a:rPr lang="is-I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…</a:t>
            </a:r>
            <a:endParaRPr lang="en-US" sz="2800" b="1" dirty="0" smtClean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The global oil industry 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The auto insurance industry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Local bus transit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Parking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lots, car rental, taxis,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EMT’s, </a:t>
            </a:r>
            <a:r>
              <a:rPr lang="is-I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…</a:t>
            </a:r>
            <a:endParaRPr lang="en-US" sz="2800" b="1" dirty="0" smtClean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9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KPMG </a:t>
            </a:r>
            <a:r>
              <a:rPr lang="en-US" i="1" u="sng" dirty="0" smtClean="0"/>
              <a:t>Global</a:t>
            </a:r>
            <a:r>
              <a:rPr lang="en-US" dirty="0" smtClean="0"/>
              <a:t> Survey, 800 auto executives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560" y="707922"/>
            <a:ext cx="7283440" cy="4435577"/>
          </a:xfrm>
        </p:spPr>
      </p:pic>
      <p:sp>
        <p:nvSpPr>
          <p:cNvPr id="7" name="TextBox 6"/>
          <p:cNvSpPr txBox="1"/>
          <p:nvPr/>
        </p:nvSpPr>
        <p:spPr>
          <a:xfrm>
            <a:off x="166016" y="1190445"/>
            <a:ext cx="16225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How likely is a major business model disruption in the next five years?</a:t>
            </a:r>
            <a:endParaRPr lang="en-US" sz="24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980834" y="2925711"/>
            <a:ext cx="402566" cy="327804"/>
          </a:xfrm>
          <a:prstGeom prst="roundRect">
            <a:avLst/>
          </a:prstGeom>
          <a:noFill/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3812518" y="2925711"/>
            <a:ext cx="402566" cy="327804"/>
          </a:xfrm>
          <a:prstGeom prst="roundRect">
            <a:avLst/>
          </a:prstGeom>
          <a:noFill/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28830" y="1276631"/>
            <a:ext cx="1205044" cy="314969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2015: 12%</a:t>
            </a:r>
            <a:endParaRPr lang="en-US" b="1" dirty="0">
              <a:solidFill>
                <a:schemeClr val="tx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60429" y="1276631"/>
            <a:ext cx="1205044" cy="314969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2016: 82%</a:t>
            </a:r>
            <a:endParaRPr lang="en-US" b="1" dirty="0">
              <a:solidFill>
                <a:schemeClr val="tx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52669" y="4094301"/>
            <a:ext cx="402566" cy="327804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none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2000" b="1" dirty="0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%</a:t>
            </a:r>
            <a:endParaRPr lang="en-US" sz="2000" b="1" dirty="0">
              <a:solidFill>
                <a:schemeClr val="tx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62951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New </a:t>
            </a:r>
            <a:r>
              <a:rPr lang="en-US" dirty="0" smtClean="0"/>
              <a:t>c</a:t>
            </a:r>
            <a:r>
              <a:rPr lang="en-US" sz="3200" b="1" dirty="0" smtClean="0">
                <a:latin typeface="Calibri"/>
                <a:cs typeface="Calibri"/>
              </a:rPr>
              <a:t>ar and truck sales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194" y="1212138"/>
            <a:ext cx="7673757" cy="350810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One RoboTaxi displaces 7+ privately-owned cars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Families replace “second” car with RoboTaxis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More leases aren’t renewed (again, RoboTaxis)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Flood of displaced cars depresses new car sales</a:t>
            </a:r>
          </a:p>
        </p:txBody>
      </p:sp>
    </p:spTree>
    <p:extLst>
      <p:ext uri="{BB962C8B-B14F-4D97-AF65-F5344CB8AC3E}">
        <p14:creationId xmlns:p14="http://schemas.microsoft.com/office/powerpoint/2010/main" val="5707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Automotive market strengths vs. RoboTaxis</a:t>
            </a:r>
            <a:endParaRPr lang="en-US" sz="3200" b="1" i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5" y="971972"/>
            <a:ext cx="9026365" cy="3664308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Primary family vehicle (4 to 7 passengers, “my stuff”)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Pickup’s / SUV’s / service vans (“my stuff”)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Luxury and performance car markets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n expression </a:t>
            </a: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the owner’s personality </a:t>
            </a:r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Driverless heavy duty trucks (Class 8, delivery,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etc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Driverless Class 8: Daimler, Volvo, Otto, Peloton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5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62951" cy="707923"/>
          </a:xfrm>
        </p:spPr>
        <p:txBody>
          <a:bodyPr/>
          <a:lstStyle/>
          <a:p>
            <a:r>
              <a:rPr lang="en-US" dirty="0" smtClean="0"/>
              <a:t>New dealership </a:t>
            </a:r>
            <a:r>
              <a:rPr lang="en-US" dirty="0"/>
              <a:t>o</a:t>
            </a:r>
            <a:r>
              <a:rPr lang="en-US" dirty="0" smtClean="0"/>
              <a:t>pportunities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27" y="1227222"/>
            <a:ext cx="7603087" cy="35871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Dealerships operate RoboTaxi franchises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Management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/ maintenance of RoboTaxi fleets</a:t>
            </a: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Tires, brakes, repairs, sensor upgrades</a:t>
            </a: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Charging, storage, and cleaning of vehicles</a:t>
            </a: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Interior retrofit after 250,000 miles</a:t>
            </a:r>
          </a:p>
        </p:txBody>
      </p:sp>
    </p:spTree>
    <p:extLst>
      <p:ext uri="{BB962C8B-B14F-4D97-AF65-F5344CB8AC3E}">
        <p14:creationId xmlns:p14="http://schemas.microsoft.com/office/powerpoint/2010/main" val="18959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"/>
            <a:ext cx="9144000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RoboTaxis</a:t>
            </a:r>
            <a:r>
              <a:rPr lang="en-US" sz="3200" b="1" smtClean="0">
                <a:latin typeface="Calibri"/>
                <a:cs typeface="Calibri"/>
              </a:rPr>
              <a:t>: Low maintenance</a:t>
            </a:r>
            <a:r>
              <a:rPr lang="en-US" sz="3200" b="1" dirty="0" smtClean="0">
                <a:latin typeface="Calibri"/>
                <a:cs typeface="Calibri"/>
              </a:rPr>
              <a:t>, repairs, collisions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265" y="1074278"/>
            <a:ext cx="8887327" cy="253277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Electric drive’s simplicity = far less maintenance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Taxis are built for long life, not impressive styling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Bosch: 500,000 mile electric motor (service-free)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990843"/>
              </p:ext>
            </p:extLst>
          </p:nvPr>
        </p:nvGraphicFramePr>
        <p:xfrm>
          <a:off x="758230" y="3246520"/>
          <a:ext cx="7434114" cy="1387682"/>
        </p:xfrm>
        <a:graphic>
          <a:graphicData uri="http://schemas.openxmlformats.org/drawingml/2006/table">
            <a:tbl>
              <a:tblPr firstRow="1" firstCol="1" bandRow="1"/>
              <a:tblGrid>
                <a:gridCol w="2563135"/>
                <a:gridCol w="1838106"/>
                <a:gridCol w="1562389"/>
                <a:gridCol w="1470484"/>
              </a:tblGrid>
              <a:tr h="400586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What RoboTaxis don't have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7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Internal </a:t>
                      </a: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combustion engine</a:t>
                      </a:r>
                      <a:endParaRPr lang="en-US" sz="16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Starter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Alternator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Timing belts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Exhaust system</a:t>
                      </a:r>
                      <a:endParaRPr lang="en-US" sz="1600" b="1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Catalytic converter</a:t>
                      </a:r>
                      <a:endParaRPr lang="en-US" sz="1600" b="1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Oil, lines &amp; filter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Air intake filter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Transmission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Gas tank</a:t>
                      </a:r>
                      <a:endParaRPr lang="en-US" sz="1600" b="1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Fuel pump</a:t>
                      </a:r>
                      <a:endParaRPr lang="en-US" sz="1600" b="1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Spark plugs</a:t>
                      </a:r>
                      <a:endParaRPr lang="en-US" sz="1600" b="1" dirty="0">
                        <a:effectLst/>
                        <a:latin typeface="Times New Roman" charset="0"/>
                        <a:ea typeface="ＭＳ 明朝" charset="-128"/>
                      </a:endParaRPr>
                    </a:p>
                  </a:txBody>
                  <a:tcPr marL="54610" marR="54610" marT="27305" marB="273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1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04008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The </a:t>
            </a:r>
            <a:r>
              <a:rPr lang="en-US" dirty="0"/>
              <a:t>i</a:t>
            </a:r>
            <a:r>
              <a:rPr lang="en-US" sz="3200" b="1" dirty="0" smtClean="0">
                <a:latin typeface="Calibri"/>
                <a:cs typeface="Calibri"/>
              </a:rPr>
              <a:t>nsurance industry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22" y="1174949"/>
            <a:ext cx="8563786" cy="3594372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Fewer accidents and injuries means lower premiums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Google, Mercedes, Volvo: “We accept responsibility” 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Warren Buffet: “… it will be very good for society and very bad for vehicle insurers.”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Donald Light: Director of </a:t>
            </a:r>
            <a:r>
              <a:rPr lang="en-US" sz="2600" b="1" dirty="0" err="1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Celent’s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NA Property Casualty Practice</a:t>
            </a:r>
          </a:p>
        </p:txBody>
      </p:sp>
    </p:spTree>
    <p:extLst>
      <p:ext uri="{BB962C8B-B14F-4D97-AF65-F5344CB8AC3E}">
        <p14:creationId xmlns:p14="http://schemas.microsoft.com/office/powerpoint/2010/main" val="9077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8585200" cy="707923"/>
          </a:xfrm>
        </p:spPr>
        <p:txBody>
          <a:bodyPr/>
          <a:lstStyle/>
          <a:p>
            <a:r>
              <a:rPr lang="en-US" dirty="0" smtClean="0"/>
              <a:t>The evolution </a:t>
            </a:r>
            <a:r>
              <a:rPr lang="en-US" dirty="0"/>
              <a:t>of </a:t>
            </a:r>
            <a:r>
              <a:rPr lang="en-US" dirty="0" smtClean="0"/>
              <a:t>public </a:t>
            </a:r>
            <a:r>
              <a:rPr lang="en-US" dirty="0"/>
              <a:t>t</a:t>
            </a:r>
            <a:r>
              <a:rPr lang="en-US" dirty="0" smtClean="0"/>
              <a:t>ransit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90" y="1052590"/>
            <a:ext cx="1772355" cy="3223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Traditional fixed bus routes can’t compete with inexpensive mobility-on-demand, door-to-door service delivered by driverless cars. 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385" y="4620280"/>
            <a:ext cx="1693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Illustration by Stephanie Davidson</a:t>
            </a:r>
            <a:endParaRPr lang="en-US" sz="1400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Why local buses can’t compete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08" y="1111546"/>
            <a:ext cx="8202797" cy="3223022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Average cost of transit buses is $1.21 per passenger mile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 door-to-door RoboTaxi costs less than a fourth as much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4-person shared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RoboTaxi costs less than a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tenth as much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79% of the cost is paid by taxpayer subsidies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Bus fares only cover the remaining 21%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8859" y="-1116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270" y="4651405"/>
            <a:ext cx="882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American Public </a:t>
            </a:r>
            <a:r>
              <a:rPr lang="en-US" b="1" i="1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Transportation </a:t>
            </a:r>
            <a:r>
              <a:rPr lang="en-US" b="1" i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Association, </a:t>
            </a:r>
            <a:r>
              <a:rPr lang="en-US" b="1" i="1" smtClean="0">
                <a:latin typeface="Calibri" charset="0"/>
                <a:ea typeface="Calibri" charset="0"/>
                <a:cs typeface="Calibri" charset="0"/>
                <a:hlinkClick r:id="rId3"/>
              </a:rPr>
              <a:t>2015 </a:t>
            </a:r>
            <a:r>
              <a:rPr lang="en-US" b="1" i="1" dirty="0">
                <a:latin typeface="Calibri" charset="0"/>
                <a:ea typeface="Calibri" charset="0"/>
                <a:cs typeface="Calibri" charset="0"/>
                <a:hlinkClick r:id="rId3"/>
              </a:rPr>
              <a:t>Public Transportation Fact Book</a:t>
            </a:r>
            <a:r>
              <a:rPr lang="en-US" b="1" i="1" dirty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23" y="0"/>
            <a:ext cx="8225327" cy="707923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don’t more people </a:t>
            </a:r>
            <a:r>
              <a:rPr lang="en-US" dirty="0" smtClean="0"/>
              <a:t>ride buses?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788" y="1099609"/>
            <a:ext cx="792979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“</a:t>
            </a:r>
            <a:r>
              <a:rPr lang="is-IS" sz="2800" b="1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…</a:t>
            </a:r>
            <a:r>
              <a:rPr lang="en-US" sz="2800" b="1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the travel time by public transit is almost twice the travel time by driving alone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.”</a:t>
            </a:r>
          </a:p>
          <a:p>
            <a:pPr algn="ctr"/>
            <a:endParaRPr lang="en-US" sz="800" b="1" i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(U.S</a:t>
            </a:r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 DOT, Federal Highway 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Administration)</a:t>
            </a:r>
            <a:r>
              <a:rPr lang="en-US" sz="2800" b="1" i="1" dirty="0">
                <a:solidFill>
                  <a:schemeClr val="bg2"/>
                </a:solidFill>
                <a:latin typeface="Calibri"/>
                <a:cs typeface="Calibri"/>
              </a:rPr>
              <a:t/>
            </a:r>
            <a:br>
              <a:rPr lang="en-US" sz="2800" b="1" i="1" dirty="0">
                <a:solidFill>
                  <a:schemeClr val="bg2"/>
                </a:solidFill>
                <a:latin typeface="Calibri"/>
                <a:cs typeface="Calibri"/>
              </a:rPr>
            </a:br>
            <a:endParaRPr lang="en-US" sz="2800" b="1" i="1" dirty="0" smtClean="0">
              <a:solidFill>
                <a:schemeClr val="bg2"/>
              </a:solidFill>
              <a:latin typeface="Calibri"/>
              <a:cs typeface="Calibri"/>
            </a:endParaRPr>
          </a:p>
          <a:p>
            <a:pPr lvl="0" algn="ctr"/>
            <a:r>
              <a:rPr lang="en-US" sz="2800" b="1" dirty="0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Buses take me from where I’m not, to not quite where I want to go</a:t>
            </a:r>
            <a:r>
              <a:rPr lang="is-IS" sz="2800" b="1" dirty="0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2800" b="1" dirty="0" smtClean="0">
                <a:solidFill>
                  <a:schemeClr val="tx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endParaRPr lang="en-US" sz="2800" b="1" dirty="0">
              <a:solidFill>
                <a:schemeClr val="tx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800" b="1" i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700" b="1" i="1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(from an interview for my next book)</a:t>
            </a:r>
            <a:r>
              <a:rPr lang="en-US" sz="2400" b="1" i="1" dirty="0">
                <a:solidFill>
                  <a:schemeClr val="bg2"/>
                </a:solidFill>
                <a:latin typeface="Calibri"/>
                <a:cs typeface="Calibri"/>
              </a:rPr>
              <a:t/>
            </a:r>
            <a:br>
              <a:rPr lang="en-US" sz="2400" b="1" i="1" dirty="0">
                <a:solidFill>
                  <a:schemeClr val="bg2"/>
                </a:solidFill>
                <a:latin typeface="Calibri"/>
                <a:cs typeface="Calibri"/>
              </a:rPr>
            </a:br>
            <a:r>
              <a:rPr lang="en-US" sz="2800" b="1" i="1" dirty="0">
                <a:solidFill>
                  <a:schemeClr val="bg2"/>
                </a:solidFill>
                <a:latin typeface="Calibri"/>
                <a:cs typeface="Calibri"/>
              </a:rPr>
              <a:t/>
            </a:r>
            <a:br>
              <a:rPr lang="en-US" sz="2800" b="1" i="1" dirty="0">
                <a:solidFill>
                  <a:schemeClr val="bg2"/>
                </a:solidFill>
                <a:latin typeface="Calibri"/>
                <a:cs typeface="Calibri"/>
              </a:rPr>
            </a:b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RoboTaxis’ </a:t>
            </a:r>
            <a:r>
              <a:rPr lang="en-US" dirty="0"/>
              <a:t>i</a:t>
            </a:r>
            <a:r>
              <a:rPr lang="en-US" dirty="0" smtClean="0"/>
              <a:t>mpact </a:t>
            </a:r>
            <a:r>
              <a:rPr lang="en-US" dirty="0"/>
              <a:t>on c</a:t>
            </a:r>
            <a:r>
              <a:rPr lang="en-US" dirty="0" smtClean="0"/>
              <a:t>ongestion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52" y="1190490"/>
            <a:ext cx="8459310" cy="353452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Empty vehicles may make congestion worse, but</a:t>
            </a:r>
            <a:r>
              <a:rPr lang="is-I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…</a:t>
            </a:r>
            <a:endParaRPr lang="en-US" sz="2800" b="1" dirty="0" smtClean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Information sharing: RoboTaxis bypass congestion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Ride sharing: Cheap and simple with HOV lane access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Congestion: Fewer accidents, less road construction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“Platooning” by smaller vehicles in narrower lanes</a:t>
            </a:r>
          </a:p>
        </p:txBody>
      </p:sp>
    </p:spTree>
    <p:extLst>
      <p:ext uri="{BB962C8B-B14F-4D97-AF65-F5344CB8AC3E}">
        <p14:creationId xmlns:p14="http://schemas.microsoft.com/office/powerpoint/2010/main" val="20215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What is </a:t>
            </a:r>
            <a:r>
              <a:rPr lang="en-US" sz="3200" b="1" i="1" dirty="0" smtClean="0">
                <a:latin typeface="Calibri"/>
                <a:cs typeface="Calibri"/>
              </a:rPr>
              <a:t>Platooning</a:t>
            </a:r>
            <a:r>
              <a:rPr lang="en-US" sz="3200" b="1" dirty="0" smtClean="0">
                <a:latin typeface="Calibri"/>
                <a:cs typeface="Calibri"/>
              </a:rPr>
              <a:t>?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3" name="Picture 2" descr="SDC01.jpg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96" y="707923"/>
            <a:ext cx="7910764" cy="4449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28560" y="477416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1:30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28543205"/>
              </p:ext>
            </p:extLst>
          </p:nvPr>
        </p:nvGraphicFramePr>
        <p:xfrm>
          <a:off x="0" y="-162963"/>
          <a:ext cx="9144000" cy="499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43050" y="171450"/>
            <a:ext cx="6172200" cy="4572000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8710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8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KPMG Survey: Most likely business models by 2025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1825" y="4809626"/>
            <a:ext cx="57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Source: KPMG’s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Global Automotive Executive Survey 2016</a:t>
            </a:r>
            <a:endParaRPr lang="en-US" b="1" i="1" dirty="0">
              <a:solidFill>
                <a:schemeClr val="bg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95" y="0"/>
            <a:ext cx="8840625" cy="707923"/>
          </a:xfrm>
        </p:spPr>
        <p:txBody>
          <a:bodyPr/>
          <a:lstStyle/>
          <a:p>
            <a:r>
              <a:rPr lang="en-US" dirty="0" smtClean="0"/>
              <a:t>Denver’s congestion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04" y="1107780"/>
            <a:ext cx="7763405" cy="41267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Metro </a:t>
            </a:r>
            <a:r>
              <a:rPr lang="en-US" sz="2700" b="1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enver growth: 3 to 4.1 million by 2040</a:t>
            </a:r>
            <a:endParaRPr lang="en-US" sz="2700" b="1" dirty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Can we find billions to expand highways?</a:t>
            </a: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we struggle to find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millions 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just to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maintain 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them!</a:t>
            </a:r>
            <a:endParaRPr lang="en-US" sz="2400" b="1" dirty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pPr marL="908050" lvl="2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id adding lanes fix 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Los Angeles?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$2.06 billion: </a:t>
            </a:r>
            <a:r>
              <a:rPr lang="en-US" sz="2700" b="1" i="1" u="sng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Current</a:t>
            </a: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 cost of metro area congestion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b="1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To find solutions, we must think out of the box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6515" y="4742905"/>
            <a:ext cx="6898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Sources: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Colorado State Demographer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2015 Urban Mobility Scorecard</a:t>
            </a:r>
            <a:endParaRPr lang="en-US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923"/>
          </a:xfrm>
        </p:spPr>
        <p:txBody>
          <a:bodyPr/>
          <a:lstStyle/>
          <a:p>
            <a:r>
              <a:rPr lang="en-US" dirty="0" smtClean="0"/>
              <a:t>Why transit matters: Single-occupancy </a:t>
            </a:r>
            <a:r>
              <a:rPr lang="en-US" dirty="0"/>
              <a:t>v</a:t>
            </a:r>
            <a:r>
              <a:rPr lang="en-US" dirty="0" smtClean="0"/>
              <a:t>ehicles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093" y="707923"/>
            <a:ext cx="5916907" cy="4435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501" y="707922"/>
            <a:ext cx="5928499" cy="4435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501" y="707923"/>
            <a:ext cx="5928499" cy="443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58725"/>
            <a:ext cx="3227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International Sustainable </a:t>
            </a:r>
            <a:r>
              <a:rPr lang="en-US" sz="16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Institute’s Commuter Toolkit poster</a:t>
            </a:r>
            <a:endParaRPr lang="en-US" sz="1600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3093" y="1037493"/>
            <a:ext cx="2954216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Calisto MT" pitchFamily="18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Two hundred people clogging a street with their 177 cars</a:t>
            </a:r>
          </a:p>
        </p:txBody>
      </p:sp>
    </p:spTree>
    <p:extLst>
      <p:ext uri="{BB962C8B-B14F-4D97-AF65-F5344CB8AC3E}">
        <p14:creationId xmlns:p14="http://schemas.microsoft.com/office/powerpoint/2010/main" val="129138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17" y="0"/>
            <a:ext cx="7761534" cy="707923"/>
          </a:xfrm>
        </p:spPr>
        <p:txBody>
          <a:bodyPr/>
          <a:lstStyle/>
          <a:p>
            <a:r>
              <a:rPr lang="en-US" i="1" dirty="0" smtClean="0"/>
              <a:t>Business as usual </a:t>
            </a:r>
            <a:r>
              <a:rPr lang="en-US" dirty="0" smtClean="0"/>
              <a:t>won’t solve this proble</a:t>
            </a:r>
            <a:r>
              <a:rPr lang="en-US" dirty="0"/>
              <a:t>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7093" y="707923"/>
            <a:ext cx="5916907" cy="44355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558725"/>
            <a:ext cx="3227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en-US" sz="16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International Sustainable </a:t>
            </a:r>
            <a:r>
              <a:rPr lang="en-US" sz="16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Institute’s Commuter Toolkit poster</a:t>
            </a:r>
            <a:endParaRPr lang="en-US" sz="1600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026987"/>
            <a:ext cx="319084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Calisto MT" pitchFamily="18" charset="0"/>
              <a:buChar char="•"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22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20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Calisto MT" pitchFamily="18" charset="0"/>
              <a:buChar char="•"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11325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002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290763" indent="-280988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2571750" indent="-2809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800" kern="1200" dirty="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And they all would fit in one rail car, RTD’s largest and most efficient electric vehicle!</a:t>
            </a:r>
          </a:p>
        </p:txBody>
      </p:sp>
    </p:spTree>
    <p:extLst>
      <p:ext uri="{BB962C8B-B14F-4D97-AF65-F5344CB8AC3E}">
        <p14:creationId xmlns:p14="http://schemas.microsoft.com/office/powerpoint/2010/main" val="8992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16555"/>
              </p:ext>
            </p:extLst>
          </p:nvPr>
        </p:nvGraphicFramePr>
        <p:xfrm>
          <a:off x="-222738" y="-166075"/>
          <a:ext cx="9169900" cy="5372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1852" y="4804946"/>
            <a:ext cx="3005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en-US" sz="1600" b="1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U.S. Census Bureau, 2014</a:t>
            </a:r>
            <a:endParaRPr lang="en-US" sz="1600" b="1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923"/>
          </a:xfrm>
        </p:spPr>
        <p:txBody>
          <a:bodyPr/>
          <a:lstStyle/>
          <a:p>
            <a:r>
              <a:rPr lang="en-US" dirty="0" smtClean="0"/>
              <a:t>We must reinvent public transit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1005" y="3457968"/>
            <a:ext cx="4821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i="1" dirty="0" smtClean="0">
                <a:solidFill>
                  <a:srgbClr val="000000"/>
                </a:solidFill>
                <a:latin typeface="Calibri"/>
                <a:cs typeface="Calibri"/>
              </a:rPr>
              <a:t>Is there a better way to </a:t>
            </a:r>
          </a:p>
          <a:p>
            <a:pPr algn="ctr"/>
            <a:r>
              <a:rPr lang="is-IS" sz="2800" b="1" i="1" dirty="0" smtClean="0">
                <a:solidFill>
                  <a:srgbClr val="000000"/>
                </a:solidFill>
                <a:latin typeface="Calibri"/>
                <a:cs typeface="Calibri"/>
              </a:rPr>
              <a:t>deliver transit services for far less than $9.78 per passenger</a:t>
            </a:r>
            <a:r>
              <a:rPr lang="en-US" sz="2800" b="1" i="1" dirty="0" smtClean="0">
                <a:solidFill>
                  <a:srgbClr val="000000"/>
                </a:solidFill>
                <a:latin typeface="Calibri"/>
                <a:cs typeface="Calibri"/>
              </a:rPr>
              <a:t>?</a:t>
            </a:r>
            <a:endParaRPr lang="en-US" sz="2800" b="1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1223" y="1207965"/>
          <a:ext cx="8531885" cy="2113574"/>
        </p:xfrm>
        <a:graphic>
          <a:graphicData uri="http://schemas.openxmlformats.org/drawingml/2006/table">
            <a:tbl>
              <a:tblPr firstRow="1" bandRow="1">
                <a:effectLst>
                  <a:innerShdw blurRad="241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642183"/>
                <a:gridCol w="1723533"/>
                <a:gridCol w="2770753"/>
                <a:gridCol w="2395416"/>
              </a:tblGrid>
              <a:tr h="608996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True</a:t>
                      </a:r>
                      <a:r>
                        <a:rPr lang="en-US" sz="28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c</a:t>
                      </a:r>
                      <a:r>
                        <a:rPr lang="en-US" sz="28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ost of bus service including subsidies</a:t>
                      </a:r>
                      <a:endParaRPr lang="en-US" sz="2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672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Farebox ratio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Local bus fare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Subsidy</a:t>
                      </a:r>
                      <a:r>
                        <a:rPr lang="en-US" sz="24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f</a:t>
                      </a:r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rom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taxes and grants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True “</a:t>
                      </a:r>
                      <a:r>
                        <a:rPr lang="en-US" sz="24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total</a:t>
                      </a:r>
                      <a:r>
                        <a:rPr lang="en-US" sz="2400" b="1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cost” </a:t>
                      </a:r>
                      <a:r>
                        <a:rPr lang="en-US" sz="24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of a bus ride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  <a:tr h="5373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0.21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$2.60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$9.78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$12.38</a:t>
                      </a:r>
                      <a:endParaRPr lang="en-US" sz="24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6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Eight RoboTaxi </a:t>
            </a:r>
            <a:r>
              <a:rPr lang="en-US" sz="3600" b="1" i="1" u="sng" dirty="0" smtClean="0">
                <a:latin typeface="Calibri" charset="0"/>
                <a:ea typeface="Calibri" charset="0"/>
                <a:cs typeface="Calibri" charset="0"/>
              </a:rPr>
              <a:t>carpool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 rides can be provided for </a:t>
            </a:r>
            <a:r>
              <a:rPr lang="en-US" sz="3600" b="1" i="1" u="sng" dirty="0" smtClean="0">
                <a:latin typeface="Calibri" charset="0"/>
                <a:ea typeface="Calibri" charset="0"/>
                <a:cs typeface="Calibri" charset="0"/>
              </a:rPr>
              <a:t>free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 for every $</a:t>
            </a:r>
            <a:r>
              <a:rPr lang="en-US" sz="3600" b="1" i="1" dirty="0">
                <a:latin typeface="Calibri" charset="0"/>
                <a:ea typeface="Calibri" charset="0"/>
                <a:cs typeface="Calibri" charset="0"/>
              </a:rPr>
              <a:t>9.78 single bus ride subsidy,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with $1.78 left over to provide </a:t>
            </a:r>
            <a:r>
              <a:rPr lang="en-US" sz="3600" b="1" i="1" u="sng" dirty="0" smtClean="0">
                <a:latin typeface="Calibri" charset="0"/>
                <a:ea typeface="Calibri" charset="0"/>
                <a:cs typeface="Calibri" charset="0"/>
              </a:rPr>
              <a:t>free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 mobility-on-demand shuttle service to all light rail </a:t>
            </a:r>
            <a:r>
              <a:rPr lang="en-US" sz="3600" b="1" i="1" smtClean="0">
                <a:latin typeface="Calibri" charset="0"/>
                <a:ea typeface="Calibri" charset="0"/>
                <a:cs typeface="Calibri" charset="0"/>
              </a:rPr>
              <a:t>and subway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>stations.</a:t>
            </a:r>
            <a:b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600" b="1" i="1" dirty="0" smtClean="0">
                <a:latin typeface="Calibri" charset="0"/>
                <a:ea typeface="Calibri" charset="0"/>
                <a:cs typeface="Calibri" charset="0"/>
              </a:rPr>
            </a:br>
            <a:endParaRPr lang="en-US" sz="3600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7923"/>
          </a:xfrm>
        </p:spPr>
        <p:txBody>
          <a:bodyPr/>
          <a:lstStyle/>
          <a:p>
            <a:r>
              <a:rPr lang="en-US" dirty="0" smtClean="0"/>
              <a:t>Coordinated door-to-door </a:t>
            </a:r>
            <a:r>
              <a:rPr lang="en-US" dirty="0"/>
              <a:t>m</a:t>
            </a:r>
            <a:r>
              <a:rPr lang="en-US" sz="3200" b="1" dirty="0" smtClean="0">
                <a:latin typeface="Calibri"/>
                <a:cs typeface="Calibri"/>
              </a:rPr>
              <a:t>ass transit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5" name="Picture 4" descr="SDC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4" y="707923"/>
            <a:ext cx="7919052" cy="44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62951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Not if, but when…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04" y="1113054"/>
            <a:ext cx="8700340" cy="312880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The transition will be economically challenging</a:t>
            </a:r>
          </a:p>
          <a:p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How quickly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can companies adjust their business models?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Consumer savings = economic stimulus, new jobs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But millions of workers will lose good jobs</a:t>
            </a:r>
          </a:p>
        </p:txBody>
      </p:sp>
    </p:spTree>
    <p:extLst>
      <p:ext uri="{BB962C8B-B14F-4D97-AF65-F5344CB8AC3E}">
        <p14:creationId xmlns:p14="http://schemas.microsoft.com/office/powerpoint/2010/main" val="11924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223"/>
            <a:ext cx="8362951" cy="707923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First </a:t>
            </a:r>
            <a:r>
              <a:rPr lang="en-US" i="1" u="sng" dirty="0" smtClean="0">
                <a:latin typeface="Calibri" charset="0"/>
                <a:ea typeface="Calibri" charset="0"/>
                <a:cs typeface="Calibri" charset="0"/>
              </a:rPr>
              <a:t>driverless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availability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586985"/>
              </p:ext>
            </p:extLst>
          </p:nvPr>
        </p:nvGraphicFramePr>
        <p:xfrm>
          <a:off x="643467" y="1238305"/>
          <a:ext cx="7719484" cy="3259592"/>
        </p:xfrm>
        <a:graphic>
          <a:graphicData uri="http://schemas.openxmlformats.org/drawingml/2006/table">
            <a:tbl>
              <a:tblPr firstRow="1" bandRow="1">
                <a:effectLst>
                  <a:innerShdw blurRad="2540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27853"/>
                <a:gridCol w="3791631"/>
              </a:tblGrid>
              <a:tr h="7642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1" dirty="0" smtClean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True Level 4 Autonomous Cars</a:t>
                      </a:r>
                      <a:endParaRPr lang="en-US" sz="28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43612">
                <a:tc>
                  <a:txBody>
                    <a:bodyPr/>
                    <a:lstStyle/>
                    <a:p>
                      <a:pPr marL="282575" lvl="1" indent="-282575">
                        <a:spcBef>
                          <a:spcPts val="1200"/>
                        </a:spcBef>
                        <a:buClrTx/>
                      </a:pPr>
                      <a:r>
                        <a:rPr lang="en-US" sz="2600" b="1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nuTonomy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: 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  <a:hlinkClick r:id="rId3"/>
                        </a:rPr>
                        <a:t>8/25/16 </a:t>
                      </a:r>
                      <a:endParaRPr lang="en-US" sz="2600" b="1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54864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3464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Ford: 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  <a:hlinkClick r:id="rId4"/>
                        </a:rPr>
                        <a:t>2021</a:t>
                      </a:r>
                      <a:endParaRPr lang="en-US" sz="2600" b="1" dirty="0" smtClean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43612">
                <a:tc>
                  <a:txBody>
                    <a:bodyPr/>
                    <a:lstStyle/>
                    <a:p>
                      <a:pPr marL="282575" lvl="1" indent="-282575">
                        <a:spcBef>
                          <a:spcPts val="1200"/>
                        </a:spcBef>
                        <a:buClrTx/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Tesla: 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  <a:hlinkClick r:id="rId5"/>
                        </a:rPr>
                        <a:t>2018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548640"/>
                </a:tc>
                <a:tc>
                  <a:txBody>
                    <a:bodyPr/>
                    <a:lstStyle/>
                    <a:p>
                      <a:pPr marL="283464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Volvo/Uber: 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  <a:hlinkClick r:id="rId6"/>
                        </a:rPr>
                        <a:t>2021</a:t>
                      </a:r>
                      <a:endParaRPr lang="en-US" sz="2600" b="1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64467">
                <a:tc>
                  <a:txBody>
                    <a:bodyPr/>
                    <a:lstStyle/>
                    <a:p>
                      <a:pPr marL="282575" lvl="1" indent="-282575">
                        <a:spcBef>
                          <a:spcPts val="1200"/>
                        </a:spcBef>
                        <a:buClrTx/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Google: 2019?</a:t>
                      </a:r>
                    </a:p>
                  </a:txBody>
                  <a:tcPr marL="54864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3464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BMW/Baidu: </a:t>
                      </a: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  <a:hlinkClick r:id="rId7"/>
                        </a:rPr>
                        <a:t>2021</a:t>
                      </a:r>
                      <a:endParaRPr lang="en-US" sz="2600" b="1" dirty="0" smtClean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43612"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Issues: Regulation, snow, heavy rain/fog/dust,</a:t>
                      </a:r>
                      <a:r>
                        <a:rPr lang="en-US" sz="2600" b="1" i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maps</a:t>
                      </a:r>
                      <a:endParaRPr lang="en-US" sz="26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7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i="1" dirty="0" smtClean="0">
                <a:latin typeface="Calibri"/>
                <a:cs typeface="Calibri"/>
              </a:rPr>
              <a:t>Adoption Rate?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endParaRPr lang="en-US" sz="4000" b="1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6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i="1" dirty="0" smtClean="0">
                <a:latin typeface="Calibri"/>
                <a:cs typeface="Calibri"/>
              </a:rPr>
              <a:t>Ford CEO Mark Fields: </a:t>
            </a:r>
            <a:br>
              <a:rPr lang="en-US" sz="3600" b="1" i="1" dirty="0" smtClean="0">
                <a:latin typeface="Calibri"/>
                <a:cs typeface="Calibri"/>
              </a:rPr>
            </a:br>
            <a:r>
              <a:rPr lang="en-US" sz="2000" b="1" i="1" dirty="0" smtClean="0">
                <a:latin typeface="Calibri"/>
                <a:cs typeface="Calibri"/>
              </a:rPr>
              <a:t> </a:t>
            </a:r>
            <a:r>
              <a:rPr lang="en-US" sz="4000" b="1" i="1" dirty="0">
                <a:latin typeface="Calibri"/>
                <a:cs typeface="Calibri"/>
              </a:rPr>
              <a:t/>
            </a:r>
            <a:br>
              <a:rPr lang="en-US" sz="4000" b="1" i="1" dirty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3600" b="1" i="1" dirty="0" smtClean="0">
                <a:latin typeface="Calibri"/>
                <a:cs typeface="Calibri"/>
              </a:rPr>
              <a:t>Reposition Ford as a “mobility company” </a:t>
            </a:r>
            <a:br>
              <a:rPr lang="en-US" sz="3600" b="1" i="1" dirty="0" smtClean="0">
                <a:latin typeface="Calibri"/>
                <a:cs typeface="Calibri"/>
              </a:rPr>
            </a:br>
            <a:r>
              <a:rPr lang="en-US" sz="3600" b="1" i="1" dirty="0" smtClean="0">
                <a:latin typeface="Calibri"/>
                <a:cs typeface="Calibri"/>
              </a:rPr>
              <a:t>and not just a carmaker</a:t>
            </a:r>
            <a:r>
              <a:rPr lang="en-US" sz="2000" b="1" i="1" dirty="0">
                <a:latin typeface="Calibri"/>
                <a:cs typeface="Calibri"/>
              </a:rPr>
              <a:t/>
            </a:r>
            <a:br>
              <a:rPr lang="en-US" sz="2000" b="1" i="1" dirty="0">
                <a:latin typeface="Calibri"/>
                <a:cs typeface="Calibri"/>
              </a:rPr>
            </a:br>
            <a:r>
              <a:rPr lang="en-US" sz="3200" b="1" i="1" dirty="0" smtClean="0">
                <a:latin typeface="Calibri"/>
                <a:cs typeface="Calibri"/>
              </a:rPr>
              <a:t> </a:t>
            </a:r>
            <a:br>
              <a:rPr lang="en-US" sz="32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endParaRPr lang="en-US" sz="4000" b="1" i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6476" y="4637554"/>
            <a:ext cx="57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charset="0"/>
                <a:ea typeface="Calibri" charset="0"/>
                <a:cs typeface="Calibri" charset="0"/>
              </a:rPr>
              <a:t>Source: Paul A. Eisenstein, The Detroit Bureau, Jan 19 2016  </a:t>
            </a:r>
            <a:endParaRPr lang="en-US" b="1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8533" cy="707923"/>
          </a:xfrm>
        </p:spPr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Millennial survey (415 sample, ages 18-35)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52" y="972420"/>
            <a:ext cx="8533147" cy="3508101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How much do you know? 80% = a little or very little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Try test ride? 42%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ready now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, 26%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if used in other states and proven safe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, 11%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if I knew someone using them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After describing features: 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W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ould you use a RoboTaxi service? 46%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Definitely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, 41%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Probably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If you have a second car, would you consider replacing it with a RoboTaxi service? 51%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Yes</a:t>
            </a:r>
            <a:r>
              <a:rPr lang="en-US" sz="26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, 49% </a:t>
            </a:r>
            <a:r>
              <a:rPr lang="en-US" sz="2600" b="1" i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No</a:t>
            </a:r>
          </a:p>
          <a:p>
            <a:endParaRPr lang="en-US" sz="2800" b="1" dirty="0" smtClean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i="1" dirty="0" smtClean="0">
                <a:latin typeface="Calibri"/>
                <a:cs typeface="Calibri"/>
              </a:rPr>
              <a:t>New business models can be just as disruptive as new technologies.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Note how fast have Uber and Lyft expanded, and how slowly 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taxi companies responded</a:t>
            </a:r>
            <a:r>
              <a:rPr lang="is-IS" sz="4000" b="1" i="1" smtClean="0">
                <a:latin typeface="Calibri"/>
                <a:cs typeface="Calibri"/>
              </a:rPr>
              <a:t>…</a:t>
            </a:r>
            <a:r>
              <a:rPr lang="en-US" sz="4000" b="1" i="1" smtClean="0">
                <a:latin typeface="Calibri"/>
                <a:cs typeface="Calibri"/>
              </a:rPr>
              <a:t> </a:t>
            </a:r>
            <a:r>
              <a:rPr lang="en-US" sz="1200" b="1" i="1" dirty="0" smtClean="0">
                <a:latin typeface="Calibri"/>
                <a:cs typeface="Calibri"/>
              </a:rPr>
              <a:t/>
            </a:r>
            <a:br>
              <a:rPr lang="en-US" sz="1200" b="1" i="1" dirty="0" smtClean="0">
                <a:latin typeface="Calibri"/>
                <a:cs typeface="Calibri"/>
              </a:rPr>
            </a:br>
            <a:endParaRPr lang="en-US" sz="4000" b="1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5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5" y="0"/>
            <a:ext cx="8940396" cy="70792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sz="3200" b="1" dirty="0" smtClean="0">
                <a:latin typeface="Calibri"/>
                <a:cs typeface="Calibri"/>
              </a:rPr>
              <a:t>utomakers: Car sales or mobility services?</a:t>
            </a:r>
            <a:endParaRPr lang="en-US" sz="3200" b="1" i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38" y="793960"/>
            <a:ext cx="8589043" cy="4078918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Ford: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$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4.5 billion investment in electrified vehicle solutions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Ford Smart Mobility LLC: 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Car sharing &amp; “Uber cloning”</a:t>
            </a:r>
          </a:p>
          <a:p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GM: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$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1 billion acquisition of Cruise 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Automation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$500 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million 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to buy 10% of Lyft</a:t>
            </a:r>
          </a:p>
          <a:p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Daimler: $100 MM for </a:t>
            </a:r>
            <a:r>
              <a:rPr lang="en-US" sz="2600" b="1" dirty="0" err="1" smtClean="0">
                <a:solidFill>
                  <a:srgbClr val="000000"/>
                </a:solidFill>
                <a:latin typeface="Calibri"/>
                <a:cs typeface="Calibri"/>
              </a:rPr>
              <a:t>RideScout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, VW $300 MM into </a:t>
            </a:r>
            <a:r>
              <a:rPr lang="en-US" sz="2600" b="1" dirty="0" err="1" smtClean="0">
                <a:solidFill>
                  <a:srgbClr val="000000"/>
                </a:solidFill>
                <a:latin typeface="Calibri"/>
                <a:cs typeface="Calibri"/>
              </a:rPr>
              <a:t>Gett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, Apple $1B into Didi Chuxing, Uber $680 MM for Otto</a:t>
            </a:r>
            <a:endParaRPr lang="en-US" sz="2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07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>
                <a:latin typeface="Calibri"/>
                <a:cs typeface="Calibri"/>
              </a:rPr>
              <a:t/>
            </a:r>
            <a:br>
              <a:rPr lang="en-US" sz="4000" b="1" i="1" dirty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/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Will Consumers buy Mobility or Metal?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>
                <a:latin typeface="Calibri"/>
                <a:cs typeface="Calibri"/>
              </a:rPr>
              <a:t/>
            </a:r>
            <a:br>
              <a:rPr lang="en-US" sz="4000" b="1" i="1" dirty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Mobility on Demand: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800" b="1" i="1" dirty="0">
                <a:latin typeface="Calibri"/>
                <a:cs typeface="Calibri"/>
              </a:rPr>
              <a:t> </a:t>
            </a:r>
            <a:r>
              <a:rPr lang="en-US" sz="1600" b="1" i="1" dirty="0">
                <a:latin typeface="Calibri"/>
                <a:cs typeface="Calibri"/>
              </a:rPr>
              <a:t> </a:t>
            </a:r>
            <a:r>
              <a:rPr lang="en-US" sz="4000" b="1" i="1" dirty="0">
                <a:latin typeface="Calibri"/>
                <a:cs typeface="Calibri"/>
              </a:rPr>
              <a:t/>
            </a:r>
            <a:br>
              <a:rPr lang="en-US" sz="4000" b="1" i="1" dirty="0">
                <a:latin typeface="Calibri"/>
                <a:cs typeface="Calibri"/>
              </a:rPr>
            </a:br>
            <a:r>
              <a:rPr lang="en-US" sz="4000" b="1" i="1" dirty="0">
                <a:latin typeface="Calibri"/>
                <a:cs typeface="Calibri"/>
              </a:rPr>
              <a:t> “</a:t>
            </a:r>
            <a:r>
              <a:rPr lang="en-US" sz="4000" b="1" i="1" dirty="0" smtClean="0">
                <a:latin typeface="Calibri"/>
                <a:cs typeface="Calibri"/>
              </a:rPr>
              <a:t>RoboTaxis” and</a:t>
            </a:r>
            <a:br>
              <a:rPr lang="en-US" sz="4000" b="1" i="1" dirty="0" smtClean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Driverless Carpools</a:t>
            </a:r>
            <a:r>
              <a:rPr lang="en-US" sz="3200" b="1" i="1" dirty="0">
                <a:latin typeface="Calibri"/>
                <a:cs typeface="Calibri"/>
              </a:rPr>
              <a:t/>
            </a:r>
            <a:br>
              <a:rPr lang="en-US" sz="3200" b="1" i="1" dirty="0">
                <a:latin typeface="Calibri"/>
                <a:cs typeface="Calibri"/>
              </a:rPr>
            </a:br>
            <a:r>
              <a:rPr lang="en-US" sz="4000" b="1" i="1" dirty="0" smtClean="0">
                <a:latin typeface="Calibri"/>
                <a:cs typeface="Calibri"/>
              </a:rPr>
              <a:t> </a:t>
            </a:r>
            <a:r>
              <a:rPr lang="en-US" sz="3200" b="1" i="1" dirty="0" smtClean="0">
                <a:latin typeface="Calibri"/>
                <a:cs typeface="Calibri"/>
              </a:rPr>
              <a:t/>
            </a:r>
            <a:br>
              <a:rPr lang="en-US" sz="3200" b="1" i="1" dirty="0" smtClean="0">
                <a:latin typeface="Calibri"/>
                <a:cs typeface="Calibri"/>
              </a:rPr>
            </a:br>
            <a:endParaRPr lang="en-US" sz="3200" b="1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Calibri"/>
                <a:cs typeface="Calibri"/>
              </a:rPr>
              <a:t>RoboTaxis: Think </a:t>
            </a:r>
            <a:r>
              <a:rPr lang="en-US" sz="3200" b="1" i="1" dirty="0" smtClean="0">
                <a:latin typeface="Calibri"/>
                <a:cs typeface="Calibri"/>
              </a:rPr>
              <a:t>Uber on steroids</a:t>
            </a:r>
            <a:endParaRPr lang="en-US" sz="3200" b="1" i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67" y="1071125"/>
            <a:ext cx="9026365" cy="3664308"/>
          </a:xfrm>
        </p:spPr>
        <p:txBody>
          <a:bodyPr>
            <a:normAutofit/>
          </a:bodyPr>
          <a:lstStyle/>
          <a:p>
            <a:r>
              <a:rPr lang="en-US" sz="2800" b="1" i="1" u="sng" dirty="0" smtClean="0">
                <a:solidFill>
                  <a:srgbClr val="000000"/>
                </a:solidFill>
                <a:latin typeface="Calibri"/>
                <a:cs typeface="Calibri"/>
              </a:rPr>
              <a:t>Electric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RoboTaxis: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28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¢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/mile (2 seats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), 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14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¢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/mile (ridesharing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26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40</a:t>
            </a:r>
            <a:r>
              <a:rPr lang="en-US" sz="26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¢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/mile (4 seats + child seat, bike rack, storage)</a:t>
            </a:r>
          </a:p>
          <a:p>
            <a:pPr lvl="1">
              <a:buClr>
                <a:schemeClr val="bg2"/>
              </a:buClr>
              <a:buFont typeface="Wingdings" charset="2"/>
              <a:buChar char="Ø"/>
            </a:pP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at 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a 3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5% </a:t>
            </a:r>
            <a:r>
              <a:rPr lang="en-US" sz="2600" b="1" dirty="0">
                <a:solidFill>
                  <a:srgbClr val="000000"/>
                </a:solidFill>
                <a:latin typeface="Calibri"/>
                <a:cs typeface="Calibri"/>
              </a:rPr>
              <a:t>pre-tax </a:t>
            </a:r>
            <a:r>
              <a:rPr lang="en-US" sz="2600" b="1" dirty="0" smtClean="0">
                <a:solidFill>
                  <a:srgbClr val="000000"/>
                </a:solidFill>
                <a:latin typeface="Calibri"/>
                <a:cs typeface="Calibri"/>
              </a:rPr>
              <a:t>profit for the operator</a:t>
            </a:r>
          </a:p>
          <a:p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Barclays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Capital: 8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¢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/mile, Colombia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Univ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: 13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¢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/mile 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Each </a:t>
            </a: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</a:rPr>
              <a:t>RoboTaxi replaces 7+ privately-owned 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cars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2096" y="4729303"/>
            <a:ext cx="6219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Sources: Barclays Capital, May 2015; Columbia </a:t>
            </a:r>
            <a:r>
              <a:rPr lang="en-US" b="1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Univ</a:t>
            </a:r>
            <a:r>
              <a:rPr lang="en-US" b="1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Jan 2013  </a:t>
            </a:r>
          </a:p>
        </p:txBody>
      </p:sp>
    </p:spTree>
    <p:extLst>
      <p:ext uri="{BB962C8B-B14F-4D97-AF65-F5344CB8AC3E}">
        <p14:creationId xmlns:p14="http://schemas.microsoft.com/office/powerpoint/2010/main" val="4864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362951" cy="707923"/>
          </a:xfrm>
        </p:spPr>
        <p:txBody>
          <a:bodyPr/>
          <a:lstStyle/>
          <a:p>
            <a:r>
              <a:rPr lang="en-US" dirty="0" smtClean="0"/>
              <a:t>RoboTaxi service </a:t>
            </a:r>
            <a:r>
              <a:rPr lang="en-US" sz="3200" b="1" i="1" u="sng" dirty="0" smtClean="0"/>
              <a:t>value </a:t>
            </a:r>
            <a:r>
              <a:rPr lang="en-US" i="1" u="sng" dirty="0"/>
              <a:t>p</a:t>
            </a:r>
            <a:r>
              <a:rPr lang="en-US" sz="3200" b="1" i="1" u="sng" dirty="0" smtClean="0"/>
              <a:t>roposition 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67" y="1117262"/>
            <a:ext cx="8054483" cy="3661966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Half to a fourth the cost of owning a car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Faster 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commutes, less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congestion, less pollution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Safe, efficient transportation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No parking or vehicle ownership hassles</a:t>
            </a:r>
          </a:p>
          <a:p>
            <a:r>
              <a:rPr lang="en-US" sz="2800" b="1" dirty="0" smtClean="0">
                <a:solidFill>
                  <a:srgbClr val="000000"/>
                </a:solidFill>
                <a:effectLst/>
                <a:latin typeface="Calibri"/>
                <a:cs typeface="Calibri"/>
              </a:rPr>
              <a:t>Low-stress door-to-door service while you work, read, relax</a:t>
            </a:r>
          </a:p>
        </p:txBody>
      </p:sp>
    </p:spTree>
    <p:extLst>
      <p:ext uri="{BB962C8B-B14F-4D97-AF65-F5344CB8AC3E}">
        <p14:creationId xmlns:p14="http://schemas.microsoft.com/office/powerpoint/2010/main" val="6802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First ride: The Google Car prototype</a:t>
            </a: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720956"/>
            <a:ext cx="7681260" cy="44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61983</TotalTime>
  <Words>2314</Words>
  <Application>Microsoft Macintosh PowerPoint</Application>
  <PresentationFormat>On-screen Show (16:9)</PresentationFormat>
  <Paragraphs>331</Paragraphs>
  <Slides>41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Calisto MT</vt:lpstr>
      <vt:lpstr>ＭＳ 明朝</vt:lpstr>
      <vt:lpstr>Perpetua Titling MT</vt:lpstr>
      <vt:lpstr>Times New Roman</vt:lpstr>
      <vt:lpstr>Wingdings</vt:lpstr>
      <vt:lpstr>Arial</vt:lpstr>
      <vt:lpstr>4_Precedent</vt:lpstr>
      <vt:lpstr>3_Precedent</vt:lpstr>
      <vt:lpstr>2_Precedent</vt:lpstr>
      <vt:lpstr>1_Precedent</vt:lpstr>
      <vt:lpstr>The Disruption of Mobility on Demand</vt:lpstr>
      <vt:lpstr>KPMG Global Survey, 800 auto executives</vt:lpstr>
      <vt:lpstr>PowerPoint Presentation</vt:lpstr>
      <vt:lpstr>Ford CEO Mark Fields:     Reposition Ford as a “mobility company”  and not just a carmaker    </vt:lpstr>
      <vt:lpstr>Automakers: Car sales or mobility services?</vt:lpstr>
      <vt:lpstr>   Will Consumers buy Mobility or Metal?  Mobility on Demand:     “RoboTaxis” and Driverless Carpools   </vt:lpstr>
      <vt:lpstr>RoboTaxis: Think Uber on steroids</vt:lpstr>
      <vt:lpstr>RoboTaxi service value proposition </vt:lpstr>
      <vt:lpstr>First ride: The Google Car prototype</vt:lpstr>
      <vt:lpstr>PowerPoint Presentation</vt:lpstr>
      <vt:lpstr>Why RoboTaxis matter: Average family budgets</vt:lpstr>
      <vt:lpstr>How important is safety?</vt:lpstr>
      <vt:lpstr>Will RoboTaxis be safe?</vt:lpstr>
      <vt:lpstr>Google’s only accident with an injury</vt:lpstr>
      <vt:lpstr>  </vt:lpstr>
      <vt:lpstr>Who benefits the most from RoboTaxis?</vt:lpstr>
      <vt:lpstr>Parking: Re-use of space</vt:lpstr>
      <vt:lpstr>237 acres is lost to parking: surface lots &amp; garages</vt:lpstr>
      <vt:lpstr>Who is most at risk?</vt:lpstr>
      <vt:lpstr>New car and truck sales</vt:lpstr>
      <vt:lpstr>Automotive market strengths vs. RoboTaxis</vt:lpstr>
      <vt:lpstr>New dealership opportunities</vt:lpstr>
      <vt:lpstr>RoboTaxis: Low maintenance, repairs, collisions</vt:lpstr>
      <vt:lpstr>The insurance industry</vt:lpstr>
      <vt:lpstr>The evolution of public transit</vt:lpstr>
      <vt:lpstr>Why local buses can’t compete</vt:lpstr>
      <vt:lpstr>Why don’t more people ride buses?</vt:lpstr>
      <vt:lpstr>RoboTaxis’ impact on congestion</vt:lpstr>
      <vt:lpstr>What is Platooning?</vt:lpstr>
      <vt:lpstr>Denver’s congestion problem</vt:lpstr>
      <vt:lpstr>Why transit matters: Single-occupancy vehicles</vt:lpstr>
      <vt:lpstr>Business as usual won’t solve this problem</vt:lpstr>
      <vt:lpstr>PowerPoint Presentation</vt:lpstr>
      <vt:lpstr>We must reinvent public transit</vt:lpstr>
      <vt:lpstr> Eight RoboTaxi carpool rides can be provided for free for every $9.78 single bus ride subsidy, with $1.78 left over to provide free mobility-on-demand shuttle service to all light rail and subway stations.  </vt:lpstr>
      <vt:lpstr>Coordinated door-to-door mass transit</vt:lpstr>
      <vt:lpstr>Not if, but when…</vt:lpstr>
      <vt:lpstr>First driverless availability?</vt:lpstr>
      <vt:lpstr>Adoption Rate?    </vt:lpstr>
      <vt:lpstr>Millennial survey (415 sample, ages 18-35)</vt:lpstr>
      <vt:lpstr>New business models can be just as disruptive as new technologies.  Note how fast have Uber and Lyft expanded, and how slowly  taxi companies responded…  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Disruptive Impacts of Driverless Cars on Real Estate</dc:title>
  <dc:subject/>
  <dc:creator>Rutt Bridges</dc:creator>
  <cp:keywords/>
  <dc:description/>
  <cp:lastModifiedBy>Rutt Bridges</cp:lastModifiedBy>
  <cp:revision>755</cp:revision>
  <cp:lastPrinted>2016-03-16T14:01:46Z</cp:lastPrinted>
  <dcterms:created xsi:type="dcterms:W3CDTF">2015-05-18T18:02:28Z</dcterms:created>
  <dcterms:modified xsi:type="dcterms:W3CDTF">2016-10-03T19:50:23Z</dcterms:modified>
  <cp:category/>
</cp:coreProperties>
</file>